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25"/>
  </p:notesMasterIdLst>
  <p:sldIdLst>
    <p:sldId id="256" r:id="rId2"/>
    <p:sldId id="257" r:id="rId3"/>
    <p:sldId id="261" r:id="rId4"/>
    <p:sldId id="259" r:id="rId5"/>
    <p:sldId id="260" r:id="rId6"/>
    <p:sldId id="262" r:id="rId7"/>
    <p:sldId id="264" r:id="rId8"/>
    <p:sldId id="258" r:id="rId9"/>
    <p:sldId id="265" r:id="rId10"/>
    <p:sldId id="268" r:id="rId11"/>
    <p:sldId id="269" r:id="rId12"/>
    <p:sldId id="278" r:id="rId13"/>
    <p:sldId id="270" r:id="rId14"/>
    <p:sldId id="271" r:id="rId15"/>
    <p:sldId id="273" r:id="rId16"/>
    <p:sldId id="272" r:id="rId17"/>
    <p:sldId id="274" r:id="rId18"/>
    <p:sldId id="275" r:id="rId19"/>
    <p:sldId id="276" r:id="rId20"/>
    <p:sldId id="266" r:id="rId21"/>
    <p:sldId id="267" r:id="rId22"/>
    <p:sldId id="263"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8183"/>
  </p:normalViewPr>
  <p:slideViewPr>
    <p:cSldViewPr snapToGrid="0" snapToObjects="1">
      <p:cViewPr>
        <p:scale>
          <a:sx n="110" d="100"/>
          <a:sy n="110" d="100"/>
        </p:scale>
        <p:origin x="632"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B570C7-AF87-A94E-A67B-DCBA43EFDA7C}" type="datetimeFigureOut">
              <a:rPr lang="en-US" smtClean="0"/>
              <a:t>8/22/19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C4E3FB-2F48-7348-90B0-61F60010EE96}" type="slidenum">
              <a:rPr lang="en-US" smtClean="0"/>
              <a:t>‹#›</a:t>
            </a:fld>
            <a:endParaRPr lang="en-US"/>
          </a:p>
        </p:txBody>
      </p:sp>
    </p:spTree>
    <p:extLst>
      <p:ext uri="{BB962C8B-B14F-4D97-AF65-F5344CB8AC3E}">
        <p14:creationId xmlns:p14="http://schemas.microsoft.com/office/powerpoint/2010/main" val="1947250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out a few that look appealing</a:t>
            </a:r>
          </a:p>
          <a:p>
            <a:r>
              <a:rPr lang="en-US" dirty="0"/>
              <a:t>Ask the perfume clerk at a store</a:t>
            </a:r>
          </a:p>
          <a:p>
            <a:r>
              <a:rPr lang="en-US" dirty="0"/>
              <a:t>Look up you favorite perfume description and try to find </a:t>
            </a:r>
          </a:p>
          <a:p>
            <a:endParaRPr lang="en-US" dirty="0"/>
          </a:p>
        </p:txBody>
      </p:sp>
      <p:sp>
        <p:nvSpPr>
          <p:cNvPr id="4" name="Slide Number Placeholder 3"/>
          <p:cNvSpPr>
            <a:spLocks noGrp="1"/>
          </p:cNvSpPr>
          <p:nvPr>
            <p:ph type="sldNum" sz="quarter" idx="5"/>
          </p:nvPr>
        </p:nvSpPr>
        <p:spPr/>
        <p:txBody>
          <a:bodyPr/>
          <a:lstStyle/>
          <a:p>
            <a:fld id="{49C4E3FB-2F48-7348-90B0-61F60010EE96}" type="slidenum">
              <a:rPr lang="en-US" smtClean="0"/>
              <a:t>2</a:t>
            </a:fld>
            <a:endParaRPr lang="en-US"/>
          </a:p>
        </p:txBody>
      </p:sp>
    </p:spTree>
    <p:extLst>
      <p:ext uri="{BB962C8B-B14F-4D97-AF65-F5344CB8AC3E}">
        <p14:creationId xmlns:p14="http://schemas.microsoft.com/office/powerpoint/2010/main" val="1952865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out a few that look appealing</a:t>
            </a:r>
          </a:p>
          <a:p>
            <a:r>
              <a:rPr lang="en-US" dirty="0"/>
              <a:t>Ask the perfume clerk at a store</a:t>
            </a:r>
          </a:p>
          <a:p>
            <a:r>
              <a:rPr lang="en-US" dirty="0"/>
              <a:t>Look up you favorite perfume description and try to find </a:t>
            </a:r>
          </a:p>
          <a:p>
            <a:endParaRPr lang="en-US" dirty="0"/>
          </a:p>
        </p:txBody>
      </p:sp>
      <p:sp>
        <p:nvSpPr>
          <p:cNvPr id="4" name="Slide Number Placeholder 3"/>
          <p:cNvSpPr>
            <a:spLocks noGrp="1"/>
          </p:cNvSpPr>
          <p:nvPr>
            <p:ph type="sldNum" sz="quarter" idx="5"/>
          </p:nvPr>
        </p:nvSpPr>
        <p:spPr/>
        <p:txBody>
          <a:bodyPr/>
          <a:lstStyle/>
          <a:p>
            <a:fld id="{49C4E3FB-2F48-7348-90B0-61F60010EE96}" type="slidenum">
              <a:rPr lang="en-US" smtClean="0"/>
              <a:t>3</a:t>
            </a:fld>
            <a:endParaRPr lang="en-US"/>
          </a:p>
        </p:txBody>
      </p:sp>
    </p:spTree>
    <p:extLst>
      <p:ext uri="{BB962C8B-B14F-4D97-AF65-F5344CB8AC3E}">
        <p14:creationId xmlns:p14="http://schemas.microsoft.com/office/powerpoint/2010/main" val="3156892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out a few that look appealing</a:t>
            </a:r>
          </a:p>
          <a:p>
            <a:r>
              <a:rPr lang="en-US" dirty="0"/>
              <a:t>Ask the perfume clerk at a store</a:t>
            </a:r>
          </a:p>
          <a:p>
            <a:r>
              <a:rPr lang="en-US" dirty="0"/>
              <a:t>Look up you favorite perfume description and try to find </a:t>
            </a:r>
          </a:p>
          <a:p>
            <a:endParaRPr lang="en-US" dirty="0"/>
          </a:p>
        </p:txBody>
      </p:sp>
      <p:sp>
        <p:nvSpPr>
          <p:cNvPr id="4" name="Slide Number Placeholder 3"/>
          <p:cNvSpPr>
            <a:spLocks noGrp="1"/>
          </p:cNvSpPr>
          <p:nvPr>
            <p:ph type="sldNum" sz="quarter" idx="5"/>
          </p:nvPr>
        </p:nvSpPr>
        <p:spPr/>
        <p:txBody>
          <a:bodyPr/>
          <a:lstStyle/>
          <a:p>
            <a:fld id="{49C4E3FB-2F48-7348-90B0-61F60010EE96}" type="slidenum">
              <a:rPr lang="en-US" smtClean="0"/>
              <a:t>4</a:t>
            </a:fld>
            <a:endParaRPr lang="en-US"/>
          </a:p>
        </p:txBody>
      </p:sp>
    </p:spTree>
    <p:extLst>
      <p:ext uri="{BB962C8B-B14F-4D97-AF65-F5344CB8AC3E}">
        <p14:creationId xmlns:p14="http://schemas.microsoft.com/office/powerpoint/2010/main" val="383834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out a few that look appealing</a:t>
            </a:r>
          </a:p>
          <a:p>
            <a:r>
              <a:rPr lang="en-US" dirty="0"/>
              <a:t>Ask the perfume clerk at a store</a:t>
            </a:r>
          </a:p>
          <a:p>
            <a:r>
              <a:rPr lang="en-US" dirty="0"/>
              <a:t>Look up you favorite perfume description and try to find </a:t>
            </a:r>
          </a:p>
          <a:p>
            <a:endParaRPr lang="en-US" dirty="0"/>
          </a:p>
        </p:txBody>
      </p:sp>
      <p:sp>
        <p:nvSpPr>
          <p:cNvPr id="4" name="Slide Number Placeholder 3"/>
          <p:cNvSpPr>
            <a:spLocks noGrp="1"/>
          </p:cNvSpPr>
          <p:nvPr>
            <p:ph type="sldNum" sz="quarter" idx="5"/>
          </p:nvPr>
        </p:nvSpPr>
        <p:spPr/>
        <p:txBody>
          <a:bodyPr/>
          <a:lstStyle/>
          <a:p>
            <a:fld id="{49C4E3FB-2F48-7348-90B0-61F60010EE96}" type="slidenum">
              <a:rPr lang="en-US" smtClean="0"/>
              <a:t>5</a:t>
            </a:fld>
            <a:endParaRPr lang="en-US"/>
          </a:p>
        </p:txBody>
      </p:sp>
    </p:spTree>
    <p:extLst>
      <p:ext uri="{BB962C8B-B14F-4D97-AF65-F5344CB8AC3E}">
        <p14:creationId xmlns:p14="http://schemas.microsoft.com/office/powerpoint/2010/main" val="2449750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out a few that look appealing</a:t>
            </a:r>
          </a:p>
          <a:p>
            <a:r>
              <a:rPr lang="en-US" dirty="0"/>
              <a:t>Ask the perfume clerk at a store</a:t>
            </a:r>
          </a:p>
          <a:p>
            <a:r>
              <a:rPr lang="en-US" dirty="0"/>
              <a:t>Look up you favorite perfume description and try to find </a:t>
            </a:r>
          </a:p>
          <a:p>
            <a:endParaRPr lang="en-US" dirty="0"/>
          </a:p>
        </p:txBody>
      </p:sp>
      <p:sp>
        <p:nvSpPr>
          <p:cNvPr id="4" name="Slide Number Placeholder 3"/>
          <p:cNvSpPr>
            <a:spLocks noGrp="1"/>
          </p:cNvSpPr>
          <p:nvPr>
            <p:ph type="sldNum" sz="quarter" idx="5"/>
          </p:nvPr>
        </p:nvSpPr>
        <p:spPr/>
        <p:txBody>
          <a:bodyPr/>
          <a:lstStyle/>
          <a:p>
            <a:fld id="{49C4E3FB-2F48-7348-90B0-61F60010EE96}" type="slidenum">
              <a:rPr lang="en-US" smtClean="0"/>
              <a:t>6</a:t>
            </a:fld>
            <a:endParaRPr lang="en-US"/>
          </a:p>
        </p:txBody>
      </p:sp>
    </p:spTree>
    <p:extLst>
      <p:ext uri="{BB962C8B-B14F-4D97-AF65-F5344CB8AC3E}">
        <p14:creationId xmlns:p14="http://schemas.microsoft.com/office/powerpoint/2010/main" val="4153059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Commission</a:t>
            </a:r>
          </a:p>
          <a:p>
            <a:r>
              <a:rPr lang="en-US" dirty="0"/>
              <a:t>Pushing whatever manager says to sell</a:t>
            </a:r>
          </a:p>
          <a:p>
            <a:r>
              <a:rPr lang="en-US" dirty="0"/>
              <a:t>Upsell you</a:t>
            </a:r>
          </a:p>
        </p:txBody>
      </p:sp>
      <p:sp>
        <p:nvSpPr>
          <p:cNvPr id="4" name="Slide Number Placeholder 3"/>
          <p:cNvSpPr>
            <a:spLocks noGrp="1"/>
          </p:cNvSpPr>
          <p:nvPr>
            <p:ph type="sldNum" sz="quarter" idx="5"/>
          </p:nvPr>
        </p:nvSpPr>
        <p:spPr/>
        <p:txBody>
          <a:bodyPr/>
          <a:lstStyle/>
          <a:p>
            <a:fld id="{49C4E3FB-2F48-7348-90B0-61F60010EE96}" type="slidenum">
              <a:rPr lang="en-US" smtClean="0"/>
              <a:t>7</a:t>
            </a:fld>
            <a:endParaRPr lang="en-US"/>
          </a:p>
        </p:txBody>
      </p:sp>
    </p:spTree>
    <p:extLst>
      <p:ext uri="{BB962C8B-B14F-4D97-AF65-F5344CB8AC3E}">
        <p14:creationId xmlns:p14="http://schemas.microsoft.com/office/powerpoint/2010/main" val="2355939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shall know a word by the company it keeps” – J.R. Firth</a:t>
            </a:r>
          </a:p>
        </p:txBody>
      </p:sp>
      <p:sp>
        <p:nvSpPr>
          <p:cNvPr id="4" name="Slide Number Placeholder 3"/>
          <p:cNvSpPr>
            <a:spLocks noGrp="1"/>
          </p:cNvSpPr>
          <p:nvPr>
            <p:ph type="sldNum" sz="quarter" idx="5"/>
          </p:nvPr>
        </p:nvSpPr>
        <p:spPr/>
        <p:txBody>
          <a:bodyPr/>
          <a:lstStyle/>
          <a:p>
            <a:fld id="{49C4E3FB-2F48-7348-90B0-61F60010EE96}" type="slidenum">
              <a:rPr lang="en-US" smtClean="0"/>
              <a:t>10</a:t>
            </a:fld>
            <a:endParaRPr lang="en-US"/>
          </a:p>
        </p:txBody>
      </p:sp>
    </p:spTree>
    <p:extLst>
      <p:ext uri="{BB962C8B-B14F-4D97-AF65-F5344CB8AC3E}">
        <p14:creationId xmlns:p14="http://schemas.microsoft.com/office/powerpoint/2010/main" val="3508050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shall know a word by the company it keeps” – J.R. Firth</a:t>
            </a:r>
          </a:p>
          <a:p>
            <a:endParaRPr lang="en-US" dirty="0"/>
          </a:p>
        </p:txBody>
      </p:sp>
      <p:sp>
        <p:nvSpPr>
          <p:cNvPr id="4" name="Slide Number Placeholder 3"/>
          <p:cNvSpPr>
            <a:spLocks noGrp="1"/>
          </p:cNvSpPr>
          <p:nvPr>
            <p:ph type="sldNum" sz="quarter" idx="5"/>
          </p:nvPr>
        </p:nvSpPr>
        <p:spPr/>
        <p:txBody>
          <a:bodyPr/>
          <a:lstStyle/>
          <a:p>
            <a:fld id="{49C4E3FB-2F48-7348-90B0-61F60010EE96}" type="slidenum">
              <a:rPr lang="en-US" smtClean="0"/>
              <a:t>17</a:t>
            </a:fld>
            <a:endParaRPr lang="en-US"/>
          </a:p>
        </p:txBody>
      </p:sp>
    </p:spTree>
    <p:extLst>
      <p:ext uri="{BB962C8B-B14F-4D97-AF65-F5344CB8AC3E}">
        <p14:creationId xmlns:p14="http://schemas.microsoft.com/office/powerpoint/2010/main" val="2603247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179537E-40BB-0A46-917F-C9B368162D8D}" type="datetimeFigureOut">
              <a:rPr lang="en-US" smtClean="0"/>
              <a:t>8/22/19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7A2C00-90DC-CF48-84AD-F51AD376FEDE}" type="slidenum">
              <a:rPr lang="en-US" smtClean="0"/>
              <a:t>‹#›</a:t>
            </a:fld>
            <a:endParaRPr lang="en-US"/>
          </a:p>
        </p:txBody>
      </p:sp>
    </p:spTree>
    <p:extLst>
      <p:ext uri="{BB962C8B-B14F-4D97-AF65-F5344CB8AC3E}">
        <p14:creationId xmlns:p14="http://schemas.microsoft.com/office/powerpoint/2010/main" val="522615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79537E-40BB-0A46-917F-C9B368162D8D}" type="datetimeFigureOut">
              <a:rPr lang="en-US" smtClean="0"/>
              <a:t>8/22/19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7A2C00-90DC-CF48-84AD-F51AD376FEDE}" type="slidenum">
              <a:rPr lang="en-US" smtClean="0"/>
              <a:t>‹#›</a:t>
            </a:fld>
            <a:endParaRPr lang="en-US"/>
          </a:p>
        </p:txBody>
      </p:sp>
    </p:spTree>
    <p:extLst>
      <p:ext uri="{BB962C8B-B14F-4D97-AF65-F5344CB8AC3E}">
        <p14:creationId xmlns:p14="http://schemas.microsoft.com/office/powerpoint/2010/main" val="3260583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79537E-40BB-0A46-917F-C9B368162D8D}" type="datetimeFigureOut">
              <a:rPr lang="en-US" smtClean="0"/>
              <a:t>8/22/19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7A2C00-90DC-CF48-84AD-F51AD376FEDE}" type="slidenum">
              <a:rPr lang="en-US" smtClean="0"/>
              <a:t>‹#›</a:t>
            </a:fld>
            <a:endParaRPr lang="en-US"/>
          </a:p>
        </p:txBody>
      </p:sp>
    </p:spTree>
    <p:extLst>
      <p:ext uri="{BB962C8B-B14F-4D97-AF65-F5344CB8AC3E}">
        <p14:creationId xmlns:p14="http://schemas.microsoft.com/office/powerpoint/2010/main" val="3146318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79537E-40BB-0A46-917F-C9B368162D8D}" type="datetimeFigureOut">
              <a:rPr lang="en-US" smtClean="0"/>
              <a:t>8/22/19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7A2C00-90DC-CF48-84AD-F51AD376FEDE}"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69431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79537E-40BB-0A46-917F-C9B368162D8D}" type="datetimeFigureOut">
              <a:rPr lang="en-US" smtClean="0"/>
              <a:t>8/22/19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7A2C00-90DC-CF48-84AD-F51AD376FEDE}" type="slidenum">
              <a:rPr lang="en-US" smtClean="0"/>
              <a:t>‹#›</a:t>
            </a:fld>
            <a:endParaRPr lang="en-US"/>
          </a:p>
        </p:txBody>
      </p:sp>
    </p:spTree>
    <p:extLst>
      <p:ext uri="{BB962C8B-B14F-4D97-AF65-F5344CB8AC3E}">
        <p14:creationId xmlns:p14="http://schemas.microsoft.com/office/powerpoint/2010/main" val="1641037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179537E-40BB-0A46-917F-C9B368162D8D}" type="datetimeFigureOut">
              <a:rPr lang="en-US" smtClean="0"/>
              <a:t>8/22/19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7A2C00-90DC-CF48-84AD-F51AD376FEDE}" type="slidenum">
              <a:rPr lang="en-US" smtClean="0"/>
              <a:t>‹#›</a:t>
            </a:fld>
            <a:endParaRPr lang="en-US"/>
          </a:p>
        </p:txBody>
      </p:sp>
    </p:spTree>
    <p:extLst>
      <p:ext uri="{BB962C8B-B14F-4D97-AF65-F5344CB8AC3E}">
        <p14:creationId xmlns:p14="http://schemas.microsoft.com/office/powerpoint/2010/main" val="850572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179537E-40BB-0A46-917F-C9B368162D8D}" type="datetimeFigureOut">
              <a:rPr lang="en-US" smtClean="0"/>
              <a:t>8/22/19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7A2C00-90DC-CF48-84AD-F51AD376FEDE}" type="slidenum">
              <a:rPr lang="en-US" smtClean="0"/>
              <a:t>‹#›</a:t>
            </a:fld>
            <a:endParaRPr lang="en-US"/>
          </a:p>
        </p:txBody>
      </p:sp>
    </p:spTree>
    <p:extLst>
      <p:ext uri="{BB962C8B-B14F-4D97-AF65-F5344CB8AC3E}">
        <p14:creationId xmlns:p14="http://schemas.microsoft.com/office/powerpoint/2010/main" val="3722279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79537E-40BB-0A46-917F-C9B368162D8D}" type="datetimeFigureOut">
              <a:rPr lang="en-US" smtClean="0"/>
              <a:t>8/22/19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7A2C00-90DC-CF48-84AD-F51AD376FEDE}" type="slidenum">
              <a:rPr lang="en-US" smtClean="0"/>
              <a:t>‹#›</a:t>
            </a:fld>
            <a:endParaRPr lang="en-US"/>
          </a:p>
        </p:txBody>
      </p:sp>
    </p:spTree>
    <p:extLst>
      <p:ext uri="{BB962C8B-B14F-4D97-AF65-F5344CB8AC3E}">
        <p14:creationId xmlns:p14="http://schemas.microsoft.com/office/powerpoint/2010/main" val="1954286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79537E-40BB-0A46-917F-C9B368162D8D}" type="datetimeFigureOut">
              <a:rPr lang="en-US" smtClean="0"/>
              <a:t>8/22/19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7A2C00-90DC-CF48-84AD-F51AD376FEDE}" type="slidenum">
              <a:rPr lang="en-US" smtClean="0"/>
              <a:t>‹#›</a:t>
            </a:fld>
            <a:endParaRPr lang="en-US"/>
          </a:p>
        </p:txBody>
      </p:sp>
    </p:spTree>
    <p:extLst>
      <p:ext uri="{BB962C8B-B14F-4D97-AF65-F5344CB8AC3E}">
        <p14:creationId xmlns:p14="http://schemas.microsoft.com/office/powerpoint/2010/main" val="627700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79537E-40BB-0A46-917F-C9B368162D8D}" type="datetimeFigureOut">
              <a:rPr lang="en-US" smtClean="0"/>
              <a:t>8/22/19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7A2C00-90DC-CF48-84AD-F51AD376FEDE}" type="slidenum">
              <a:rPr lang="en-US" smtClean="0"/>
              <a:t>‹#›</a:t>
            </a:fld>
            <a:endParaRPr lang="en-US"/>
          </a:p>
        </p:txBody>
      </p:sp>
    </p:spTree>
    <p:extLst>
      <p:ext uri="{BB962C8B-B14F-4D97-AF65-F5344CB8AC3E}">
        <p14:creationId xmlns:p14="http://schemas.microsoft.com/office/powerpoint/2010/main" val="2859043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79537E-40BB-0A46-917F-C9B368162D8D}" type="datetimeFigureOut">
              <a:rPr lang="en-US" smtClean="0"/>
              <a:t>8/22/19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7A2C00-90DC-CF48-84AD-F51AD376FEDE}" type="slidenum">
              <a:rPr lang="en-US" smtClean="0"/>
              <a:t>‹#›</a:t>
            </a:fld>
            <a:endParaRPr lang="en-US"/>
          </a:p>
        </p:txBody>
      </p:sp>
    </p:spTree>
    <p:extLst>
      <p:ext uri="{BB962C8B-B14F-4D97-AF65-F5344CB8AC3E}">
        <p14:creationId xmlns:p14="http://schemas.microsoft.com/office/powerpoint/2010/main" val="4170378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79537E-40BB-0A46-917F-C9B368162D8D}" type="datetimeFigureOut">
              <a:rPr lang="en-US" smtClean="0"/>
              <a:t>8/22/19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7A2C00-90DC-CF48-84AD-F51AD376FEDE}" type="slidenum">
              <a:rPr lang="en-US" smtClean="0"/>
              <a:t>‹#›</a:t>
            </a:fld>
            <a:endParaRPr lang="en-US"/>
          </a:p>
        </p:txBody>
      </p:sp>
    </p:spTree>
    <p:extLst>
      <p:ext uri="{BB962C8B-B14F-4D97-AF65-F5344CB8AC3E}">
        <p14:creationId xmlns:p14="http://schemas.microsoft.com/office/powerpoint/2010/main" val="3151037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79537E-40BB-0A46-917F-C9B368162D8D}" type="datetimeFigureOut">
              <a:rPr lang="en-US" smtClean="0"/>
              <a:t>8/22/19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7A2C00-90DC-CF48-84AD-F51AD376FEDE}" type="slidenum">
              <a:rPr lang="en-US" smtClean="0"/>
              <a:t>‹#›</a:t>
            </a:fld>
            <a:endParaRPr lang="en-US"/>
          </a:p>
        </p:txBody>
      </p:sp>
    </p:spTree>
    <p:extLst>
      <p:ext uri="{BB962C8B-B14F-4D97-AF65-F5344CB8AC3E}">
        <p14:creationId xmlns:p14="http://schemas.microsoft.com/office/powerpoint/2010/main" val="2772978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79537E-40BB-0A46-917F-C9B368162D8D}" type="datetimeFigureOut">
              <a:rPr lang="en-US" smtClean="0"/>
              <a:t>8/22/19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7A2C00-90DC-CF48-84AD-F51AD376FEDE}" type="slidenum">
              <a:rPr lang="en-US" smtClean="0"/>
              <a:t>‹#›</a:t>
            </a:fld>
            <a:endParaRPr lang="en-US"/>
          </a:p>
        </p:txBody>
      </p:sp>
    </p:spTree>
    <p:extLst>
      <p:ext uri="{BB962C8B-B14F-4D97-AF65-F5344CB8AC3E}">
        <p14:creationId xmlns:p14="http://schemas.microsoft.com/office/powerpoint/2010/main" val="1891696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179537E-40BB-0A46-917F-C9B368162D8D}" type="datetimeFigureOut">
              <a:rPr lang="en-US" smtClean="0"/>
              <a:t>8/22/19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7A2C00-90DC-CF48-84AD-F51AD376FEDE}" type="slidenum">
              <a:rPr lang="en-US" smtClean="0"/>
              <a:t>‹#›</a:t>
            </a:fld>
            <a:endParaRPr lang="en-US"/>
          </a:p>
        </p:txBody>
      </p:sp>
    </p:spTree>
    <p:extLst>
      <p:ext uri="{BB962C8B-B14F-4D97-AF65-F5344CB8AC3E}">
        <p14:creationId xmlns:p14="http://schemas.microsoft.com/office/powerpoint/2010/main" val="3111010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79537E-40BB-0A46-917F-C9B368162D8D}" type="datetimeFigureOut">
              <a:rPr lang="en-US" smtClean="0"/>
              <a:t>8/22/19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7A2C00-90DC-CF48-84AD-F51AD376FEDE}" type="slidenum">
              <a:rPr lang="en-US" smtClean="0"/>
              <a:t>‹#›</a:t>
            </a:fld>
            <a:endParaRPr lang="en-US"/>
          </a:p>
        </p:txBody>
      </p:sp>
    </p:spTree>
    <p:extLst>
      <p:ext uri="{BB962C8B-B14F-4D97-AF65-F5344CB8AC3E}">
        <p14:creationId xmlns:p14="http://schemas.microsoft.com/office/powerpoint/2010/main" val="1144523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79537E-40BB-0A46-917F-C9B368162D8D}" type="datetimeFigureOut">
              <a:rPr lang="en-US" smtClean="0"/>
              <a:t>8/22/19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7A2C00-90DC-CF48-84AD-F51AD376FEDE}" type="slidenum">
              <a:rPr lang="en-US" smtClean="0"/>
              <a:t>‹#›</a:t>
            </a:fld>
            <a:endParaRPr lang="en-US"/>
          </a:p>
        </p:txBody>
      </p:sp>
    </p:spTree>
    <p:extLst>
      <p:ext uri="{BB962C8B-B14F-4D97-AF65-F5344CB8AC3E}">
        <p14:creationId xmlns:p14="http://schemas.microsoft.com/office/powerpoint/2010/main" val="3461313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179537E-40BB-0A46-917F-C9B368162D8D}" type="datetimeFigureOut">
              <a:rPr lang="en-US" smtClean="0"/>
              <a:t>8/22/19</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927A2C00-90DC-CF48-84AD-F51AD376FEDE}" type="slidenum">
              <a:rPr lang="en-US" smtClean="0"/>
              <a:t>‹#›</a:t>
            </a:fld>
            <a:endParaRPr lang="en-US"/>
          </a:p>
        </p:txBody>
      </p:sp>
    </p:spTree>
    <p:extLst>
      <p:ext uri="{BB962C8B-B14F-4D97-AF65-F5344CB8AC3E}">
        <p14:creationId xmlns:p14="http://schemas.microsoft.com/office/powerpoint/2010/main" val="238736821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26B33-130E-CB41-81BF-46DD7791113E}"/>
              </a:ext>
            </a:extLst>
          </p:cNvPr>
          <p:cNvSpPr>
            <a:spLocks noGrp="1"/>
          </p:cNvSpPr>
          <p:nvPr>
            <p:ph type="ctrTitle"/>
          </p:nvPr>
        </p:nvSpPr>
        <p:spPr>
          <a:xfrm>
            <a:off x="1751012" y="1064871"/>
            <a:ext cx="8689976" cy="2509213"/>
          </a:xfrm>
        </p:spPr>
        <p:txBody>
          <a:bodyPr>
            <a:normAutofit/>
          </a:bodyPr>
          <a:lstStyle/>
          <a:p>
            <a:r>
              <a:rPr lang="en-US" dirty="0"/>
              <a:t>Can A.I. recommend your next favorite perfume?</a:t>
            </a:r>
            <a:br>
              <a:rPr lang="en-US" dirty="0"/>
            </a:br>
            <a:r>
              <a:rPr lang="en-US" sz="2000" dirty="0"/>
              <a:t> </a:t>
            </a:r>
            <a:br>
              <a:rPr lang="en-US" dirty="0"/>
            </a:br>
            <a:r>
              <a:rPr lang="en-US" sz="4000" dirty="0"/>
              <a:t>An </a:t>
            </a:r>
            <a:r>
              <a:rPr lang="en-US" sz="4000" dirty="0" err="1"/>
              <a:t>n.L.P.</a:t>
            </a:r>
            <a:r>
              <a:rPr lang="en-US" sz="4000" dirty="0"/>
              <a:t> approach</a:t>
            </a:r>
          </a:p>
        </p:txBody>
      </p:sp>
      <p:sp>
        <p:nvSpPr>
          <p:cNvPr id="3" name="Subtitle 2">
            <a:extLst>
              <a:ext uri="{FF2B5EF4-FFF2-40B4-BE49-F238E27FC236}">
                <a16:creationId xmlns:a16="http://schemas.microsoft.com/office/drawing/2014/main" id="{45629725-B999-EF40-93F4-83C18062C17D}"/>
              </a:ext>
            </a:extLst>
          </p:cNvPr>
          <p:cNvSpPr>
            <a:spLocks noGrp="1"/>
          </p:cNvSpPr>
          <p:nvPr>
            <p:ph type="subTitle" idx="1"/>
          </p:nvPr>
        </p:nvSpPr>
        <p:spPr>
          <a:xfrm>
            <a:off x="755589" y="4187142"/>
            <a:ext cx="8689976" cy="1669648"/>
          </a:xfrm>
        </p:spPr>
        <p:txBody>
          <a:bodyPr/>
          <a:lstStyle/>
          <a:p>
            <a:pPr algn="l"/>
            <a:r>
              <a:rPr lang="en-US" dirty="0">
                <a:solidFill>
                  <a:schemeClr val="tx1"/>
                </a:solidFill>
              </a:rPr>
              <a:t>D. Alex Lou</a:t>
            </a:r>
          </a:p>
          <a:p>
            <a:pPr algn="l"/>
            <a:r>
              <a:rPr lang="en-US" dirty="0">
                <a:solidFill>
                  <a:schemeClr val="tx1"/>
                </a:solidFill>
              </a:rPr>
              <a:t>d.alexlou17@gmail.com</a:t>
            </a:r>
          </a:p>
          <a:p>
            <a:pPr algn="l"/>
            <a:r>
              <a:rPr lang="en-US" dirty="0">
                <a:solidFill>
                  <a:schemeClr val="tx1"/>
                </a:solidFill>
              </a:rPr>
              <a:t>www.linkedin.com/in/david-alexander-lou</a:t>
            </a:r>
          </a:p>
          <a:p>
            <a:endParaRPr lang="en-US" dirty="0">
              <a:solidFill>
                <a:schemeClr val="tx1"/>
              </a:solidFill>
            </a:endParaRPr>
          </a:p>
        </p:txBody>
      </p:sp>
    </p:spTree>
    <p:extLst>
      <p:ext uri="{BB962C8B-B14F-4D97-AF65-F5344CB8AC3E}">
        <p14:creationId xmlns:p14="http://schemas.microsoft.com/office/powerpoint/2010/main" val="2964686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B476D-35CB-5345-AAE2-580CA11ACFEC}"/>
              </a:ext>
            </a:extLst>
          </p:cNvPr>
          <p:cNvSpPr>
            <a:spLocks noGrp="1"/>
          </p:cNvSpPr>
          <p:nvPr>
            <p:ph type="title"/>
          </p:nvPr>
        </p:nvSpPr>
        <p:spPr/>
        <p:txBody>
          <a:bodyPr/>
          <a:lstStyle/>
          <a:p>
            <a:r>
              <a:rPr lang="en-US" dirty="0"/>
              <a:t>The </a:t>
            </a:r>
            <a:r>
              <a:rPr lang="en-US" dirty="0" err="1"/>
              <a:t>A.i.</a:t>
            </a:r>
            <a:r>
              <a:rPr lang="en-US" dirty="0"/>
              <a:t> in action</a:t>
            </a:r>
          </a:p>
        </p:txBody>
      </p:sp>
      <p:pic>
        <p:nvPicPr>
          <p:cNvPr id="16" name="Content Placeholder 15">
            <a:extLst>
              <a:ext uri="{FF2B5EF4-FFF2-40B4-BE49-F238E27FC236}">
                <a16:creationId xmlns:a16="http://schemas.microsoft.com/office/drawing/2014/main" id="{8D89FEB2-8D34-8D4A-8B8C-0992BFE6C9ED}"/>
              </a:ext>
            </a:extLst>
          </p:cNvPr>
          <p:cNvPicPr>
            <a:picLocks noGrp="1" noChangeAspect="1"/>
          </p:cNvPicPr>
          <p:nvPr>
            <p:ph sz="quarter" idx="13"/>
          </p:nvPr>
        </p:nvPicPr>
        <p:blipFill>
          <a:blip r:embed="rId3"/>
          <a:stretch>
            <a:fillRect/>
          </a:stretch>
        </p:blipFill>
        <p:spPr>
          <a:xfrm>
            <a:off x="990600" y="2367092"/>
            <a:ext cx="3469772" cy="3424237"/>
          </a:xfrm>
          <a:prstGeom prst="rect">
            <a:avLst/>
          </a:prstGeom>
        </p:spPr>
      </p:pic>
      <p:sp>
        <p:nvSpPr>
          <p:cNvPr id="15" name="Content Placeholder 14">
            <a:extLst>
              <a:ext uri="{FF2B5EF4-FFF2-40B4-BE49-F238E27FC236}">
                <a16:creationId xmlns:a16="http://schemas.microsoft.com/office/drawing/2014/main" id="{D920C626-0A90-1E41-9E47-AAD404E3AA41}"/>
              </a:ext>
            </a:extLst>
          </p:cNvPr>
          <p:cNvSpPr>
            <a:spLocks noGrp="1"/>
          </p:cNvSpPr>
          <p:nvPr>
            <p:ph sz="quarter" idx="14"/>
          </p:nvPr>
        </p:nvSpPr>
        <p:spPr>
          <a:xfrm>
            <a:off x="6096000" y="2367092"/>
            <a:ext cx="5105400" cy="3872391"/>
          </a:xfrm>
        </p:spPr>
        <p:txBody>
          <a:bodyPr>
            <a:normAutofit lnSpcReduction="10000"/>
          </a:bodyPr>
          <a:lstStyle/>
          <a:p>
            <a:pPr marL="0" indent="0">
              <a:buNone/>
            </a:pPr>
            <a:r>
              <a:rPr lang="en-US" dirty="0"/>
              <a:t>Enters into the kiosk:</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p:txBody>
      </p:sp>
      <p:pic>
        <p:nvPicPr>
          <p:cNvPr id="17" name="Picture 16">
            <a:extLst>
              <a:ext uri="{FF2B5EF4-FFF2-40B4-BE49-F238E27FC236}">
                <a16:creationId xmlns:a16="http://schemas.microsoft.com/office/drawing/2014/main" id="{E4F835E4-215A-3D48-A64B-C245457F1605}"/>
              </a:ext>
            </a:extLst>
          </p:cNvPr>
          <p:cNvPicPr>
            <a:picLocks noChangeAspect="1"/>
          </p:cNvPicPr>
          <p:nvPr/>
        </p:nvPicPr>
        <p:blipFill>
          <a:blip r:embed="rId4"/>
          <a:stretch>
            <a:fillRect/>
          </a:stretch>
        </p:blipFill>
        <p:spPr>
          <a:xfrm>
            <a:off x="6172200" y="2948575"/>
            <a:ext cx="3641962" cy="2842754"/>
          </a:xfrm>
          <a:prstGeom prst="rect">
            <a:avLst/>
          </a:prstGeom>
        </p:spPr>
      </p:pic>
    </p:spTree>
    <p:extLst>
      <p:ext uri="{BB962C8B-B14F-4D97-AF65-F5344CB8AC3E}">
        <p14:creationId xmlns:p14="http://schemas.microsoft.com/office/powerpoint/2010/main" val="2396474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E8877-410E-4F48-9F13-3A8DD11E7ED1}"/>
              </a:ext>
            </a:extLst>
          </p:cNvPr>
          <p:cNvSpPr>
            <a:spLocks noGrp="1"/>
          </p:cNvSpPr>
          <p:nvPr>
            <p:ph type="title"/>
          </p:nvPr>
        </p:nvSpPr>
        <p:spPr/>
        <p:txBody>
          <a:bodyPr/>
          <a:lstStyle/>
          <a:p>
            <a:r>
              <a:rPr lang="en-US" dirty="0"/>
              <a:t>The A.I. in action</a:t>
            </a:r>
          </a:p>
        </p:txBody>
      </p:sp>
      <p:sp>
        <p:nvSpPr>
          <p:cNvPr id="4" name="Content Placeholder 3">
            <a:extLst>
              <a:ext uri="{FF2B5EF4-FFF2-40B4-BE49-F238E27FC236}">
                <a16:creationId xmlns:a16="http://schemas.microsoft.com/office/drawing/2014/main" id="{B0995300-BFA5-C445-813B-B07937E7412F}"/>
              </a:ext>
            </a:extLst>
          </p:cNvPr>
          <p:cNvSpPr>
            <a:spLocks noGrp="1"/>
          </p:cNvSpPr>
          <p:nvPr>
            <p:ph sz="quarter" idx="14"/>
          </p:nvPr>
        </p:nvSpPr>
        <p:spPr>
          <a:xfrm>
            <a:off x="6172199" y="2367093"/>
            <a:ext cx="5367760" cy="4172603"/>
          </a:xfrm>
        </p:spPr>
        <p:txBody>
          <a:bodyPr>
            <a:normAutofit fontScale="70000" lnSpcReduction="20000"/>
          </a:bodyPr>
          <a:lstStyle/>
          <a:p>
            <a:pPr marL="0" indent="0">
              <a:buNone/>
            </a:pPr>
            <a:r>
              <a:rPr lang="en-US" dirty="0"/>
              <a:t>A fresh and feminine fragrance suited to a free spirit with an utterly innate sense of chic. The scent takes the classic rose and ingeniously translates it into a vibrant perfume, intimate and sensual. </a:t>
            </a:r>
          </a:p>
          <a:p>
            <a:pPr marL="0" indent="0">
              <a:buNone/>
            </a:pPr>
            <a:r>
              <a:rPr lang="en-US" dirty="0" err="1"/>
              <a:t>Chloé</a:t>
            </a:r>
            <a:r>
              <a:rPr lang="en-US" dirty="0"/>
              <a:t> </a:t>
            </a:r>
            <a:r>
              <a:rPr lang="en-US" dirty="0" err="1"/>
              <a:t>Eau</a:t>
            </a:r>
            <a:r>
              <a:rPr lang="en-US" dirty="0"/>
              <a:t> de Parfum begins with a combination of floral powdery notes, hints of peony and lychee and springtime freesia. The airy, flirtatious head notes drift away to reveal the richer and more sensual side of the rose. The distinctive character of this unique rose is accompanied by magnolia and lily of the valley, as well as subtle intimations of warm amber and elegant cedarwood.</a:t>
            </a:r>
          </a:p>
          <a:p>
            <a:r>
              <a:rPr lang="en-US" dirty="0"/>
              <a:t>Top Notes: Pink Peony, Freesia, Lychee</a:t>
            </a:r>
          </a:p>
          <a:p>
            <a:r>
              <a:rPr lang="en-US" dirty="0"/>
              <a:t>Heart Notes: Magnolia Flower, Lily of the Valley, Rose</a:t>
            </a:r>
          </a:p>
          <a:p>
            <a:r>
              <a:rPr lang="en-US" dirty="0"/>
              <a:t>Dry Down: Cedarwood, Amber, Honey</a:t>
            </a:r>
          </a:p>
          <a:p>
            <a:endParaRPr lang="en-US" dirty="0"/>
          </a:p>
        </p:txBody>
      </p:sp>
      <p:pic>
        <p:nvPicPr>
          <p:cNvPr id="5" name="Content Placeholder 4">
            <a:extLst>
              <a:ext uri="{FF2B5EF4-FFF2-40B4-BE49-F238E27FC236}">
                <a16:creationId xmlns:a16="http://schemas.microsoft.com/office/drawing/2014/main" id="{4D77556A-4A0A-2548-9475-767D24E210C5}"/>
              </a:ext>
            </a:extLst>
          </p:cNvPr>
          <p:cNvPicPr>
            <a:picLocks noGrp="1" noChangeAspect="1"/>
          </p:cNvPicPr>
          <p:nvPr>
            <p:ph sz="quarter" idx="13"/>
          </p:nvPr>
        </p:nvPicPr>
        <p:blipFill>
          <a:blip r:embed="rId2"/>
          <a:stretch>
            <a:fillRect/>
          </a:stretch>
        </p:blipFill>
        <p:spPr>
          <a:xfrm>
            <a:off x="1273639" y="2366963"/>
            <a:ext cx="4386922" cy="3424237"/>
          </a:xfrm>
          <a:prstGeom prst="rect">
            <a:avLst/>
          </a:prstGeom>
        </p:spPr>
      </p:pic>
    </p:spTree>
    <p:extLst>
      <p:ext uri="{BB962C8B-B14F-4D97-AF65-F5344CB8AC3E}">
        <p14:creationId xmlns:p14="http://schemas.microsoft.com/office/powerpoint/2010/main" val="1635289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1CDA-9FE1-9C44-AAC7-16C48B649990}"/>
              </a:ext>
            </a:extLst>
          </p:cNvPr>
          <p:cNvSpPr>
            <a:spLocks noGrp="1"/>
          </p:cNvSpPr>
          <p:nvPr>
            <p:ph type="title"/>
          </p:nvPr>
        </p:nvSpPr>
        <p:spPr/>
        <p:txBody>
          <a:bodyPr/>
          <a:lstStyle/>
          <a:p>
            <a:r>
              <a:rPr lang="en-US" dirty="0"/>
              <a:t>The A.I. in action</a:t>
            </a:r>
          </a:p>
        </p:txBody>
      </p:sp>
      <p:sp>
        <p:nvSpPr>
          <p:cNvPr id="5" name="Text Placeholder 4">
            <a:extLst>
              <a:ext uri="{FF2B5EF4-FFF2-40B4-BE49-F238E27FC236}">
                <a16:creationId xmlns:a16="http://schemas.microsoft.com/office/drawing/2014/main" id="{136DEA67-7751-D745-BEC4-A6204449A061}"/>
              </a:ext>
            </a:extLst>
          </p:cNvPr>
          <p:cNvSpPr>
            <a:spLocks noGrp="1"/>
          </p:cNvSpPr>
          <p:nvPr>
            <p:ph type="body" idx="1"/>
          </p:nvPr>
        </p:nvSpPr>
        <p:spPr/>
        <p:txBody>
          <a:bodyPr/>
          <a:lstStyle/>
          <a:p>
            <a:r>
              <a:rPr lang="en-US" dirty="0"/>
              <a:t>Chanel</a:t>
            </a:r>
          </a:p>
          <a:p>
            <a:r>
              <a:rPr lang="en-US" dirty="0"/>
              <a:t> “chance”</a:t>
            </a:r>
          </a:p>
        </p:txBody>
      </p:sp>
      <p:sp>
        <p:nvSpPr>
          <p:cNvPr id="6" name="Text Placeholder 5">
            <a:extLst>
              <a:ext uri="{FF2B5EF4-FFF2-40B4-BE49-F238E27FC236}">
                <a16:creationId xmlns:a16="http://schemas.microsoft.com/office/drawing/2014/main" id="{E7D6C72E-D916-804F-86A2-4787DD89123B}"/>
              </a:ext>
            </a:extLst>
          </p:cNvPr>
          <p:cNvSpPr>
            <a:spLocks noGrp="1"/>
          </p:cNvSpPr>
          <p:nvPr>
            <p:ph type="body" sz="quarter" idx="3"/>
          </p:nvPr>
        </p:nvSpPr>
        <p:spPr/>
        <p:txBody>
          <a:bodyPr/>
          <a:lstStyle/>
          <a:p>
            <a:r>
              <a:rPr lang="en-US" dirty="0"/>
              <a:t>Michael Kors</a:t>
            </a:r>
          </a:p>
          <a:p>
            <a:r>
              <a:rPr lang="en-US" dirty="0"/>
              <a:t> “Sexy amber”</a:t>
            </a:r>
          </a:p>
        </p:txBody>
      </p:sp>
      <p:pic>
        <p:nvPicPr>
          <p:cNvPr id="12" name="Picture 11">
            <a:extLst>
              <a:ext uri="{FF2B5EF4-FFF2-40B4-BE49-F238E27FC236}">
                <a16:creationId xmlns:a16="http://schemas.microsoft.com/office/drawing/2014/main" id="{157021E9-406C-9140-98B8-112D890D2ABA}"/>
              </a:ext>
            </a:extLst>
          </p:cNvPr>
          <p:cNvPicPr>
            <a:picLocks noChangeAspect="1"/>
          </p:cNvPicPr>
          <p:nvPr/>
        </p:nvPicPr>
        <p:blipFill>
          <a:blip r:embed="rId2"/>
          <a:stretch>
            <a:fillRect/>
          </a:stretch>
        </p:blipFill>
        <p:spPr>
          <a:xfrm>
            <a:off x="5495483" y="3128551"/>
            <a:ext cx="1201034" cy="2805155"/>
          </a:xfrm>
          <a:prstGeom prst="rect">
            <a:avLst/>
          </a:prstGeom>
        </p:spPr>
      </p:pic>
      <p:sp>
        <p:nvSpPr>
          <p:cNvPr id="7" name="Text Placeholder 6">
            <a:extLst>
              <a:ext uri="{FF2B5EF4-FFF2-40B4-BE49-F238E27FC236}">
                <a16:creationId xmlns:a16="http://schemas.microsoft.com/office/drawing/2014/main" id="{81A93427-95E2-2940-9720-EE668017A23F}"/>
              </a:ext>
            </a:extLst>
          </p:cNvPr>
          <p:cNvSpPr>
            <a:spLocks noGrp="1"/>
          </p:cNvSpPr>
          <p:nvPr>
            <p:ph type="body" sz="quarter" idx="13"/>
          </p:nvPr>
        </p:nvSpPr>
        <p:spPr/>
        <p:txBody>
          <a:bodyPr/>
          <a:lstStyle/>
          <a:p>
            <a:r>
              <a:rPr lang="en-US" dirty="0" err="1"/>
              <a:t>Cacharel</a:t>
            </a:r>
            <a:endParaRPr lang="en-US" dirty="0"/>
          </a:p>
          <a:p>
            <a:r>
              <a:rPr lang="en-US" dirty="0"/>
              <a:t>“</a:t>
            </a:r>
            <a:r>
              <a:rPr lang="en-US" dirty="0" err="1"/>
              <a:t>anais</a:t>
            </a:r>
            <a:r>
              <a:rPr lang="en-US" dirty="0"/>
              <a:t> </a:t>
            </a:r>
            <a:r>
              <a:rPr lang="en-US" dirty="0" err="1"/>
              <a:t>anais</a:t>
            </a:r>
            <a:r>
              <a:rPr lang="en-US" dirty="0"/>
              <a:t>”</a:t>
            </a:r>
          </a:p>
        </p:txBody>
      </p:sp>
      <p:pic>
        <p:nvPicPr>
          <p:cNvPr id="14" name="Picture 13">
            <a:extLst>
              <a:ext uri="{FF2B5EF4-FFF2-40B4-BE49-F238E27FC236}">
                <a16:creationId xmlns:a16="http://schemas.microsoft.com/office/drawing/2014/main" id="{2111B557-A6D9-804B-ACB5-DD739952860E}"/>
              </a:ext>
            </a:extLst>
          </p:cNvPr>
          <p:cNvPicPr>
            <a:picLocks noChangeAspect="1"/>
          </p:cNvPicPr>
          <p:nvPr/>
        </p:nvPicPr>
        <p:blipFill>
          <a:blip r:embed="rId3"/>
          <a:stretch>
            <a:fillRect/>
          </a:stretch>
        </p:blipFill>
        <p:spPr>
          <a:xfrm>
            <a:off x="8794193" y="3128551"/>
            <a:ext cx="1663137" cy="2882770"/>
          </a:xfrm>
          <a:prstGeom prst="rect">
            <a:avLst/>
          </a:prstGeom>
        </p:spPr>
      </p:pic>
      <p:pic>
        <p:nvPicPr>
          <p:cNvPr id="13" name="Content Placeholder 9">
            <a:extLst>
              <a:ext uri="{FF2B5EF4-FFF2-40B4-BE49-F238E27FC236}">
                <a16:creationId xmlns:a16="http://schemas.microsoft.com/office/drawing/2014/main" id="{2B4F9F99-CCF7-C64C-98DC-D56796444CCE}"/>
              </a:ext>
            </a:extLst>
          </p:cNvPr>
          <p:cNvPicPr>
            <a:picLocks noGrp="1" noChangeAspect="1"/>
          </p:cNvPicPr>
          <p:nvPr>
            <p:ph sz="quarter" idx="14"/>
          </p:nvPr>
        </p:nvPicPr>
        <p:blipFill>
          <a:blip r:embed="rId4"/>
          <a:stretch>
            <a:fillRect/>
          </a:stretch>
        </p:blipFill>
        <p:spPr>
          <a:xfrm>
            <a:off x="1369604" y="3128551"/>
            <a:ext cx="2245554" cy="2863669"/>
          </a:xfrm>
          <a:prstGeom prst="rect">
            <a:avLst/>
          </a:prstGeom>
        </p:spPr>
      </p:pic>
    </p:spTree>
    <p:extLst>
      <p:ext uri="{BB962C8B-B14F-4D97-AF65-F5344CB8AC3E}">
        <p14:creationId xmlns:p14="http://schemas.microsoft.com/office/powerpoint/2010/main" val="2474758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5A5A0-8DB7-2548-B8C2-52E298A8A0CA}"/>
              </a:ext>
            </a:extLst>
          </p:cNvPr>
          <p:cNvSpPr>
            <a:spLocks noGrp="1"/>
          </p:cNvSpPr>
          <p:nvPr>
            <p:ph type="title"/>
          </p:nvPr>
        </p:nvSpPr>
        <p:spPr/>
        <p:txBody>
          <a:bodyPr/>
          <a:lstStyle/>
          <a:p>
            <a:r>
              <a:rPr lang="en-US" dirty="0"/>
              <a:t>The </a:t>
            </a:r>
            <a:r>
              <a:rPr lang="en-US" dirty="0" err="1"/>
              <a:t>A.i.</a:t>
            </a:r>
            <a:r>
              <a:rPr lang="en-US" dirty="0"/>
              <a:t> in action</a:t>
            </a:r>
          </a:p>
        </p:txBody>
      </p:sp>
      <p:sp>
        <p:nvSpPr>
          <p:cNvPr id="5" name="Text Placeholder 4">
            <a:extLst>
              <a:ext uri="{FF2B5EF4-FFF2-40B4-BE49-F238E27FC236}">
                <a16:creationId xmlns:a16="http://schemas.microsoft.com/office/drawing/2014/main" id="{17419A07-36F0-304D-9BD4-1D5990408F0E}"/>
              </a:ext>
            </a:extLst>
          </p:cNvPr>
          <p:cNvSpPr>
            <a:spLocks noGrp="1"/>
          </p:cNvSpPr>
          <p:nvPr>
            <p:ph type="body" idx="1"/>
          </p:nvPr>
        </p:nvSpPr>
        <p:spPr>
          <a:xfrm>
            <a:off x="390294" y="1952859"/>
            <a:ext cx="4873474" cy="679994"/>
          </a:xfrm>
        </p:spPr>
        <p:txBody>
          <a:bodyPr/>
          <a:lstStyle/>
          <a:p>
            <a:r>
              <a:rPr lang="en-US" dirty="0"/>
              <a:t>Chloe – “Chloe”</a:t>
            </a:r>
          </a:p>
        </p:txBody>
      </p:sp>
      <p:sp>
        <p:nvSpPr>
          <p:cNvPr id="7" name="Content Placeholder 6">
            <a:extLst>
              <a:ext uri="{FF2B5EF4-FFF2-40B4-BE49-F238E27FC236}">
                <a16:creationId xmlns:a16="http://schemas.microsoft.com/office/drawing/2014/main" id="{9A59CE8E-4507-2C45-8F04-BCA429A17A9B}"/>
              </a:ext>
            </a:extLst>
          </p:cNvPr>
          <p:cNvSpPr>
            <a:spLocks noGrp="1"/>
          </p:cNvSpPr>
          <p:nvPr>
            <p:ph sz="quarter" idx="13"/>
          </p:nvPr>
        </p:nvSpPr>
        <p:spPr>
          <a:xfrm>
            <a:off x="381339" y="3051012"/>
            <a:ext cx="5106027" cy="3396087"/>
          </a:xfrm>
        </p:spPr>
        <p:txBody>
          <a:bodyPr>
            <a:normAutofit fontScale="62500" lnSpcReduction="20000"/>
          </a:bodyPr>
          <a:lstStyle/>
          <a:p>
            <a:pPr marL="0" indent="0">
              <a:buNone/>
            </a:pPr>
            <a:r>
              <a:rPr lang="en-US" dirty="0"/>
              <a:t>A fresh and feminine fragrance suited to a free spirit with an utterly innate sense of chic. The scent takes the classic rose and ingeniously translates it into a vibrant perfume, intimate and sensual. </a:t>
            </a:r>
          </a:p>
          <a:p>
            <a:pPr marL="0" indent="0">
              <a:buNone/>
            </a:pPr>
            <a:r>
              <a:rPr lang="en-US" dirty="0" err="1"/>
              <a:t>Chloé</a:t>
            </a:r>
            <a:r>
              <a:rPr lang="en-US" dirty="0"/>
              <a:t> </a:t>
            </a:r>
            <a:r>
              <a:rPr lang="en-US" dirty="0" err="1"/>
              <a:t>Eau</a:t>
            </a:r>
            <a:r>
              <a:rPr lang="en-US" dirty="0"/>
              <a:t> de Parfum begins with a combination of floral powdery notes, hints of peony and lychee and springtime freesia. The airy, flirtatious head notes drift away to reveal the richer and more sensual side of the rose. The distinctive character of this unique rose is accompanied by magnolia and lily of the valley, as well as subtle intimations of warm amber and elegant cedarwood.</a:t>
            </a:r>
          </a:p>
          <a:p>
            <a:r>
              <a:rPr lang="en-US" dirty="0"/>
              <a:t>Top Notes: Pink Peony, Freesia, Lychee</a:t>
            </a:r>
          </a:p>
          <a:p>
            <a:r>
              <a:rPr lang="en-US" dirty="0"/>
              <a:t>Heart Notes: Magnolia Flower, Lily of the Valley, Rose</a:t>
            </a:r>
          </a:p>
          <a:p>
            <a:r>
              <a:rPr lang="en-US" dirty="0"/>
              <a:t>Dry Down: Cedarwood, Amber, Honey</a:t>
            </a:r>
          </a:p>
        </p:txBody>
      </p:sp>
      <p:sp>
        <p:nvSpPr>
          <p:cNvPr id="6" name="Text Placeholder 5">
            <a:extLst>
              <a:ext uri="{FF2B5EF4-FFF2-40B4-BE49-F238E27FC236}">
                <a16:creationId xmlns:a16="http://schemas.microsoft.com/office/drawing/2014/main" id="{84D4F227-A00C-8E4D-98A6-A3189F3E138C}"/>
              </a:ext>
            </a:extLst>
          </p:cNvPr>
          <p:cNvSpPr>
            <a:spLocks noGrp="1"/>
          </p:cNvSpPr>
          <p:nvPr>
            <p:ph type="body" sz="quarter" idx="3"/>
          </p:nvPr>
        </p:nvSpPr>
        <p:spPr>
          <a:xfrm>
            <a:off x="6928233" y="1952859"/>
            <a:ext cx="4881804" cy="679994"/>
          </a:xfrm>
        </p:spPr>
        <p:txBody>
          <a:bodyPr/>
          <a:lstStyle/>
          <a:p>
            <a:r>
              <a:rPr lang="en-US" dirty="0"/>
              <a:t>Chanel – “Chance”</a:t>
            </a:r>
          </a:p>
        </p:txBody>
      </p:sp>
      <p:pic>
        <p:nvPicPr>
          <p:cNvPr id="10" name="Content Placeholder 9">
            <a:extLst>
              <a:ext uri="{FF2B5EF4-FFF2-40B4-BE49-F238E27FC236}">
                <a16:creationId xmlns:a16="http://schemas.microsoft.com/office/drawing/2014/main" id="{3C0734B9-E428-9847-9459-A8DA752190FB}"/>
              </a:ext>
            </a:extLst>
          </p:cNvPr>
          <p:cNvPicPr>
            <a:picLocks noGrp="1" noChangeAspect="1"/>
          </p:cNvPicPr>
          <p:nvPr>
            <p:ph sz="quarter" idx="14"/>
          </p:nvPr>
        </p:nvPicPr>
        <p:blipFill>
          <a:blip r:embed="rId2"/>
          <a:stretch>
            <a:fillRect/>
          </a:stretch>
        </p:blipFill>
        <p:spPr>
          <a:xfrm>
            <a:off x="10069910" y="2214694"/>
            <a:ext cx="1731796" cy="2208493"/>
          </a:xfrm>
          <a:prstGeom prst="rect">
            <a:avLst/>
          </a:prstGeom>
        </p:spPr>
      </p:pic>
      <p:sp>
        <p:nvSpPr>
          <p:cNvPr id="9" name="Notched Right Arrow 8">
            <a:extLst>
              <a:ext uri="{FF2B5EF4-FFF2-40B4-BE49-F238E27FC236}">
                <a16:creationId xmlns:a16="http://schemas.microsoft.com/office/drawing/2014/main" id="{E2C06799-6F42-BB48-9333-A99146832CA7}"/>
              </a:ext>
            </a:extLst>
          </p:cNvPr>
          <p:cNvSpPr/>
          <p:nvPr/>
        </p:nvSpPr>
        <p:spPr>
          <a:xfrm>
            <a:off x="5689439" y="3971435"/>
            <a:ext cx="813122" cy="444966"/>
          </a:xfrm>
          <a:prstGeom prst="notchedRightArrow">
            <a:avLst/>
          </a:prstGeom>
          <a:solidFill>
            <a:srgbClr val="FF00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5D32E1-C0BB-3F43-97D8-AB03254B2FE3}"/>
              </a:ext>
            </a:extLst>
          </p:cNvPr>
          <p:cNvSpPr txBox="1"/>
          <p:nvPr/>
        </p:nvSpPr>
        <p:spPr>
          <a:xfrm>
            <a:off x="6806030" y="3506489"/>
            <a:ext cx="4730296" cy="3093154"/>
          </a:xfrm>
          <a:prstGeom prst="rect">
            <a:avLst/>
          </a:prstGeom>
          <a:noFill/>
        </p:spPr>
        <p:txBody>
          <a:bodyPr wrap="square" rtlCol="0">
            <a:spAutoFit/>
          </a:bodyPr>
          <a:lstStyle/>
          <a:p>
            <a:r>
              <a:rPr lang="en-US" sz="1500" b="1" cap="all" dirty="0"/>
              <a:t>Fragrance Family:</a:t>
            </a:r>
            <a:r>
              <a:rPr lang="en-US" sz="1500" cap="all" dirty="0"/>
              <a:t> Fresh </a:t>
            </a:r>
            <a:br>
              <a:rPr lang="en-US" sz="1500" cap="all" dirty="0"/>
            </a:br>
            <a:br>
              <a:rPr lang="en-US" sz="1500" cap="all" dirty="0"/>
            </a:br>
            <a:r>
              <a:rPr lang="en-US" sz="1500" b="1" cap="all" dirty="0"/>
              <a:t>Scent Type:</a:t>
            </a:r>
            <a:r>
              <a:rPr lang="en-US" sz="1500" cap="all" dirty="0"/>
              <a:t> Fresh Fruity Florals </a:t>
            </a:r>
            <a:br>
              <a:rPr lang="en-US" sz="1500" cap="all" dirty="0"/>
            </a:br>
            <a:br>
              <a:rPr lang="en-US" sz="1500" cap="all" dirty="0"/>
            </a:br>
            <a:r>
              <a:rPr lang="en-US" sz="1500" b="1" cap="all" dirty="0"/>
              <a:t>Key Notes:</a:t>
            </a:r>
            <a:r>
              <a:rPr lang="en-US" sz="1500" cap="all" dirty="0"/>
              <a:t> Citron, Jasmine, Teakwood </a:t>
            </a:r>
            <a:br>
              <a:rPr lang="en-US" sz="1500" cap="all" dirty="0"/>
            </a:br>
            <a:br>
              <a:rPr lang="en-US" sz="1500" cap="all" dirty="0"/>
            </a:br>
            <a:r>
              <a:rPr lang="en-US" sz="1500" b="1" cap="all" dirty="0"/>
              <a:t>Fragrance Description:</a:t>
            </a:r>
            <a:br>
              <a:rPr lang="en-US" sz="1500" cap="all" dirty="0"/>
            </a:br>
            <a:r>
              <a:rPr lang="en-US" sz="1500" cap="all" dirty="0"/>
              <a:t>A fresh, sparkling floral expression of CHANCE—a surge of energy that sweeps you into a whirlwind of happiness and fantasy.  A whirlwind of energy and vitality intertwines the zesty freshness of Citron with the softness of Jasmine and the vibrant presence of Teak Wood.</a:t>
            </a:r>
          </a:p>
        </p:txBody>
      </p:sp>
    </p:spTree>
    <p:extLst>
      <p:ext uri="{BB962C8B-B14F-4D97-AF65-F5344CB8AC3E}">
        <p14:creationId xmlns:p14="http://schemas.microsoft.com/office/powerpoint/2010/main" val="3004221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5A5A0-8DB7-2548-B8C2-52E298A8A0CA}"/>
              </a:ext>
            </a:extLst>
          </p:cNvPr>
          <p:cNvSpPr>
            <a:spLocks noGrp="1"/>
          </p:cNvSpPr>
          <p:nvPr>
            <p:ph type="title"/>
          </p:nvPr>
        </p:nvSpPr>
        <p:spPr/>
        <p:txBody>
          <a:bodyPr/>
          <a:lstStyle/>
          <a:p>
            <a:r>
              <a:rPr lang="en-US" dirty="0"/>
              <a:t>The </a:t>
            </a:r>
            <a:r>
              <a:rPr lang="en-US" dirty="0" err="1"/>
              <a:t>A.i.</a:t>
            </a:r>
            <a:r>
              <a:rPr lang="en-US" dirty="0"/>
              <a:t> in action</a:t>
            </a:r>
          </a:p>
        </p:txBody>
      </p:sp>
      <p:sp>
        <p:nvSpPr>
          <p:cNvPr id="5" name="Text Placeholder 4">
            <a:extLst>
              <a:ext uri="{FF2B5EF4-FFF2-40B4-BE49-F238E27FC236}">
                <a16:creationId xmlns:a16="http://schemas.microsoft.com/office/drawing/2014/main" id="{17419A07-36F0-304D-9BD4-1D5990408F0E}"/>
              </a:ext>
            </a:extLst>
          </p:cNvPr>
          <p:cNvSpPr>
            <a:spLocks noGrp="1"/>
          </p:cNvSpPr>
          <p:nvPr>
            <p:ph type="body" idx="1"/>
          </p:nvPr>
        </p:nvSpPr>
        <p:spPr>
          <a:xfrm>
            <a:off x="390294" y="1952859"/>
            <a:ext cx="4873474" cy="679994"/>
          </a:xfrm>
        </p:spPr>
        <p:txBody>
          <a:bodyPr/>
          <a:lstStyle/>
          <a:p>
            <a:r>
              <a:rPr lang="en-US" dirty="0"/>
              <a:t>Chloe – “Chloe”</a:t>
            </a:r>
          </a:p>
        </p:txBody>
      </p:sp>
      <p:sp>
        <p:nvSpPr>
          <p:cNvPr id="7" name="Content Placeholder 6">
            <a:extLst>
              <a:ext uri="{FF2B5EF4-FFF2-40B4-BE49-F238E27FC236}">
                <a16:creationId xmlns:a16="http://schemas.microsoft.com/office/drawing/2014/main" id="{9A59CE8E-4507-2C45-8F04-BCA429A17A9B}"/>
              </a:ext>
            </a:extLst>
          </p:cNvPr>
          <p:cNvSpPr>
            <a:spLocks noGrp="1"/>
          </p:cNvSpPr>
          <p:nvPr>
            <p:ph sz="quarter" idx="13"/>
          </p:nvPr>
        </p:nvSpPr>
        <p:spPr>
          <a:xfrm>
            <a:off x="381339" y="3051012"/>
            <a:ext cx="5106027" cy="3396087"/>
          </a:xfrm>
        </p:spPr>
        <p:txBody>
          <a:bodyPr>
            <a:normAutofit fontScale="62500" lnSpcReduction="20000"/>
          </a:bodyPr>
          <a:lstStyle/>
          <a:p>
            <a:pPr marL="0" indent="0">
              <a:buNone/>
            </a:pPr>
            <a:r>
              <a:rPr lang="en-US" dirty="0"/>
              <a:t>A fresh and feminine fragrance suited to a free spirit with an utterly innate sense of chic. The scent takes the classic </a:t>
            </a:r>
            <a:r>
              <a:rPr lang="en-US" dirty="0">
                <a:highlight>
                  <a:srgbClr val="00FF00"/>
                </a:highlight>
              </a:rPr>
              <a:t>rose</a:t>
            </a:r>
            <a:r>
              <a:rPr lang="en-US" dirty="0"/>
              <a:t> and ingeniously translates it into a vibrant perfume, intimate and sensual. </a:t>
            </a:r>
          </a:p>
          <a:p>
            <a:pPr marL="0" indent="0">
              <a:buNone/>
            </a:pPr>
            <a:r>
              <a:rPr lang="en-US" dirty="0" err="1"/>
              <a:t>Chloé</a:t>
            </a:r>
            <a:r>
              <a:rPr lang="en-US" dirty="0"/>
              <a:t> </a:t>
            </a:r>
            <a:r>
              <a:rPr lang="en-US" dirty="0" err="1"/>
              <a:t>Eau</a:t>
            </a:r>
            <a:r>
              <a:rPr lang="en-US" dirty="0"/>
              <a:t> de Parfum begins with a combination of </a:t>
            </a:r>
            <a:r>
              <a:rPr lang="en-US" dirty="0">
                <a:highlight>
                  <a:srgbClr val="00FF00"/>
                </a:highlight>
              </a:rPr>
              <a:t>floral</a:t>
            </a:r>
            <a:r>
              <a:rPr lang="en-US" dirty="0"/>
              <a:t> powdery notes, hints of </a:t>
            </a:r>
            <a:r>
              <a:rPr lang="en-US" dirty="0">
                <a:highlight>
                  <a:srgbClr val="00FF00"/>
                </a:highlight>
              </a:rPr>
              <a:t>peony</a:t>
            </a:r>
            <a:r>
              <a:rPr lang="en-US" dirty="0"/>
              <a:t> and lychee and springtime </a:t>
            </a:r>
            <a:r>
              <a:rPr lang="en-US" dirty="0">
                <a:highlight>
                  <a:srgbClr val="00FF00"/>
                </a:highlight>
              </a:rPr>
              <a:t>freesia</a:t>
            </a:r>
            <a:r>
              <a:rPr lang="en-US" dirty="0"/>
              <a:t>. The airy, flirtatious head notes drift away to reveal the richer and more sensual side of the </a:t>
            </a:r>
            <a:r>
              <a:rPr lang="en-US" dirty="0">
                <a:highlight>
                  <a:srgbClr val="00FF00"/>
                </a:highlight>
              </a:rPr>
              <a:t>rose</a:t>
            </a:r>
            <a:r>
              <a:rPr lang="en-US" dirty="0"/>
              <a:t>. The distinctive character of this unique </a:t>
            </a:r>
            <a:r>
              <a:rPr lang="en-US" dirty="0">
                <a:highlight>
                  <a:srgbClr val="00FF00"/>
                </a:highlight>
              </a:rPr>
              <a:t>rose</a:t>
            </a:r>
            <a:r>
              <a:rPr lang="en-US" dirty="0"/>
              <a:t> is accompanied by </a:t>
            </a:r>
            <a:r>
              <a:rPr lang="en-US" dirty="0">
                <a:highlight>
                  <a:srgbClr val="00FF00"/>
                </a:highlight>
              </a:rPr>
              <a:t>magnolia</a:t>
            </a:r>
            <a:r>
              <a:rPr lang="en-US" dirty="0"/>
              <a:t> and </a:t>
            </a:r>
            <a:r>
              <a:rPr lang="en-US" dirty="0">
                <a:highlight>
                  <a:srgbClr val="00FF00"/>
                </a:highlight>
              </a:rPr>
              <a:t>lily of the valley</a:t>
            </a:r>
            <a:r>
              <a:rPr lang="en-US" dirty="0"/>
              <a:t>, as well as subtle intimations of warm amber and elegant cedarwood.</a:t>
            </a:r>
          </a:p>
          <a:p>
            <a:r>
              <a:rPr lang="en-US" dirty="0"/>
              <a:t>Top Notes: </a:t>
            </a:r>
            <a:r>
              <a:rPr lang="en-US" dirty="0">
                <a:highlight>
                  <a:srgbClr val="00FF00"/>
                </a:highlight>
              </a:rPr>
              <a:t>Pink Peony</a:t>
            </a:r>
            <a:r>
              <a:rPr lang="en-US" dirty="0"/>
              <a:t>, </a:t>
            </a:r>
            <a:r>
              <a:rPr lang="en-US" dirty="0">
                <a:highlight>
                  <a:srgbClr val="00FF00"/>
                </a:highlight>
              </a:rPr>
              <a:t>Freesia</a:t>
            </a:r>
            <a:r>
              <a:rPr lang="en-US" dirty="0"/>
              <a:t>, Lychee</a:t>
            </a:r>
          </a:p>
          <a:p>
            <a:r>
              <a:rPr lang="en-US" dirty="0"/>
              <a:t>Heart Notes: </a:t>
            </a:r>
            <a:r>
              <a:rPr lang="en-US" dirty="0">
                <a:highlight>
                  <a:srgbClr val="00FF00"/>
                </a:highlight>
              </a:rPr>
              <a:t>Magnolia Flower</a:t>
            </a:r>
            <a:r>
              <a:rPr lang="en-US" dirty="0"/>
              <a:t>, </a:t>
            </a:r>
            <a:r>
              <a:rPr lang="en-US" dirty="0">
                <a:highlight>
                  <a:srgbClr val="00FF00"/>
                </a:highlight>
              </a:rPr>
              <a:t>Lily of the Valley</a:t>
            </a:r>
            <a:r>
              <a:rPr lang="en-US" dirty="0"/>
              <a:t>, </a:t>
            </a:r>
            <a:r>
              <a:rPr lang="en-US" dirty="0">
                <a:highlight>
                  <a:srgbClr val="00FF00"/>
                </a:highlight>
              </a:rPr>
              <a:t>Rose</a:t>
            </a:r>
          </a:p>
          <a:p>
            <a:r>
              <a:rPr lang="en-US" dirty="0"/>
              <a:t>Dry Down: Cedarwood, Amber, Honey</a:t>
            </a:r>
          </a:p>
        </p:txBody>
      </p:sp>
      <p:sp>
        <p:nvSpPr>
          <p:cNvPr id="6" name="Text Placeholder 5">
            <a:extLst>
              <a:ext uri="{FF2B5EF4-FFF2-40B4-BE49-F238E27FC236}">
                <a16:creationId xmlns:a16="http://schemas.microsoft.com/office/drawing/2014/main" id="{84D4F227-A00C-8E4D-98A6-A3189F3E138C}"/>
              </a:ext>
            </a:extLst>
          </p:cNvPr>
          <p:cNvSpPr>
            <a:spLocks noGrp="1"/>
          </p:cNvSpPr>
          <p:nvPr>
            <p:ph type="body" sz="quarter" idx="3"/>
          </p:nvPr>
        </p:nvSpPr>
        <p:spPr>
          <a:xfrm>
            <a:off x="6928233" y="1952859"/>
            <a:ext cx="4881804" cy="679994"/>
          </a:xfrm>
        </p:spPr>
        <p:txBody>
          <a:bodyPr/>
          <a:lstStyle/>
          <a:p>
            <a:r>
              <a:rPr lang="en-US" dirty="0"/>
              <a:t>Chanel – “Chance”</a:t>
            </a:r>
          </a:p>
        </p:txBody>
      </p:sp>
      <p:sp>
        <p:nvSpPr>
          <p:cNvPr id="9" name="Notched Right Arrow 8">
            <a:extLst>
              <a:ext uri="{FF2B5EF4-FFF2-40B4-BE49-F238E27FC236}">
                <a16:creationId xmlns:a16="http://schemas.microsoft.com/office/drawing/2014/main" id="{E2C06799-6F42-BB48-9333-A99146832CA7}"/>
              </a:ext>
            </a:extLst>
          </p:cNvPr>
          <p:cNvSpPr/>
          <p:nvPr/>
        </p:nvSpPr>
        <p:spPr>
          <a:xfrm>
            <a:off x="5689439" y="3971435"/>
            <a:ext cx="813122" cy="444966"/>
          </a:xfrm>
          <a:prstGeom prst="notchedRightArrow">
            <a:avLst/>
          </a:prstGeom>
          <a:solidFill>
            <a:srgbClr val="FF00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5D32E1-C0BB-3F43-97D8-AB03254B2FE3}"/>
              </a:ext>
            </a:extLst>
          </p:cNvPr>
          <p:cNvSpPr txBox="1"/>
          <p:nvPr/>
        </p:nvSpPr>
        <p:spPr>
          <a:xfrm>
            <a:off x="6806030" y="3506489"/>
            <a:ext cx="4730296" cy="3093154"/>
          </a:xfrm>
          <a:prstGeom prst="rect">
            <a:avLst/>
          </a:prstGeom>
          <a:noFill/>
        </p:spPr>
        <p:txBody>
          <a:bodyPr wrap="square" rtlCol="0">
            <a:spAutoFit/>
          </a:bodyPr>
          <a:lstStyle/>
          <a:p>
            <a:r>
              <a:rPr lang="en-US" sz="1500" b="1" cap="all" dirty="0"/>
              <a:t>Fragrance Family:</a:t>
            </a:r>
            <a:r>
              <a:rPr lang="en-US" sz="1500" cap="all" dirty="0"/>
              <a:t> Fresh </a:t>
            </a:r>
            <a:br>
              <a:rPr lang="en-US" sz="1500" cap="all" dirty="0"/>
            </a:br>
            <a:br>
              <a:rPr lang="en-US" sz="1500" cap="all" dirty="0"/>
            </a:br>
            <a:r>
              <a:rPr lang="en-US" sz="1500" b="1" cap="all" dirty="0"/>
              <a:t>Scent Type:</a:t>
            </a:r>
            <a:r>
              <a:rPr lang="en-US" sz="1500" cap="all" dirty="0"/>
              <a:t> Fresh Fruity </a:t>
            </a:r>
            <a:r>
              <a:rPr lang="en-US" sz="1500" cap="all" dirty="0">
                <a:highlight>
                  <a:srgbClr val="00FF00"/>
                </a:highlight>
              </a:rPr>
              <a:t>Florals</a:t>
            </a:r>
            <a:r>
              <a:rPr lang="en-US" sz="1500" cap="all" dirty="0"/>
              <a:t> </a:t>
            </a:r>
            <a:br>
              <a:rPr lang="en-US" sz="1500" cap="all" dirty="0"/>
            </a:br>
            <a:br>
              <a:rPr lang="en-US" sz="1500" cap="all" dirty="0"/>
            </a:br>
            <a:r>
              <a:rPr lang="en-US" sz="1500" b="1" cap="all" dirty="0"/>
              <a:t>Key Notes:</a:t>
            </a:r>
            <a:r>
              <a:rPr lang="en-US" sz="1500" cap="all" dirty="0"/>
              <a:t> Citron, </a:t>
            </a:r>
            <a:r>
              <a:rPr lang="en-US" sz="1500" cap="all" dirty="0">
                <a:highlight>
                  <a:srgbClr val="00FF00"/>
                </a:highlight>
              </a:rPr>
              <a:t>Jasmine</a:t>
            </a:r>
            <a:r>
              <a:rPr lang="en-US" sz="1500" cap="all" dirty="0"/>
              <a:t>, Teakwood </a:t>
            </a:r>
            <a:br>
              <a:rPr lang="en-US" sz="1500" cap="all" dirty="0"/>
            </a:br>
            <a:br>
              <a:rPr lang="en-US" sz="1500" cap="all" dirty="0"/>
            </a:br>
            <a:r>
              <a:rPr lang="en-US" sz="1500" b="1" cap="all" dirty="0"/>
              <a:t>Fragrance Description:</a:t>
            </a:r>
            <a:br>
              <a:rPr lang="en-US" sz="1500" cap="all" dirty="0"/>
            </a:br>
            <a:r>
              <a:rPr lang="en-US" sz="1500" cap="all" dirty="0"/>
              <a:t>A fresh, sparkling </a:t>
            </a:r>
            <a:r>
              <a:rPr lang="en-US" sz="1500" cap="all" dirty="0">
                <a:highlight>
                  <a:srgbClr val="00FF00"/>
                </a:highlight>
              </a:rPr>
              <a:t>floral</a:t>
            </a:r>
            <a:r>
              <a:rPr lang="en-US" sz="1500" cap="all" dirty="0"/>
              <a:t> expression of CHANCE—a surge of energy that sweeps you into a whirlwind of happiness and fantasy.  A whirlwind of energy and vitality intertwines the zesty freshness of Citron with the softness of </a:t>
            </a:r>
            <a:r>
              <a:rPr lang="en-US" sz="1500" cap="all" dirty="0">
                <a:highlight>
                  <a:srgbClr val="00FF00"/>
                </a:highlight>
              </a:rPr>
              <a:t>Jasmine</a:t>
            </a:r>
            <a:r>
              <a:rPr lang="en-US" sz="1500" cap="all" dirty="0"/>
              <a:t> and the vibrant presence of Teak Wood.</a:t>
            </a:r>
          </a:p>
        </p:txBody>
      </p:sp>
      <p:pic>
        <p:nvPicPr>
          <p:cNvPr id="11" name="Content Placeholder 9">
            <a:extLst>
              <a:ext uri="{FF2B5EF4-FFF2-40B4-BE49-F238E27FC236}">
                <a16:creationId xmlns:a16="http://schemas.microsoft.com/office/drawing/2014/main" id="{4844E3B9-EB5D-8846-BBF8-64A9AAE0948E}"/>
              </a:ext>
            </a:extLst>
          </p:cNvPr>
          <p:cNvPicPr>
            <a:picLocks noChangeAspect="1"/>
          </p:cNvPicPr>
          <p:nvPr/>
        </p:nvPicPr>
        <p:blipFill>
          <a:blip r:embed="rId2"/>
          <a:stretch>
            <a:fillRect/>
          </a:stretch>
        </p:blipFill>
        <p:spPr>
          <a:xfrm>
            <a:off x="10069910" y="2214694"/>
            <a:ext cx="1731796" cy="2208493"/>
          </a:xfrm>
          <a:prstGeom prst="rect">
            <a:avLst/>
          </a:prstGeom>
        </p:spPr>
      </p:pic>
    </p:spTree>
    <p:extLst>
      <p:ext uri="{BB962C8B-B14F-4D97-AF65-F5344CB8AC3E}">
        <p14:creationId xmlns:p14="http://schemas.microsoft.com/office/powerpoint/2010/main" val="4002975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5A5A0-8DB7-2548-B8C2-52E298A8A0CA}"/>
              </a:ext>
            </a:extLst>
          </p:cNvPr>
          <p:cNvSpPr>
            <a:spLocks noGrp="1"/>
          </p:cNvSpPr>
          <p:nvPr>
            <p:ph type="title"/>
          </p:nvPr>
        </p:nvSpPr>
        <p:spPr/>
        <p:txBody>
          <a:bodyPr/>
          <a:lstStyle/>
          <a:p>
            <a:r>
              <a:rPr lang="en-US" dirty="0"/>
              <a:t>The </a:t>
            </a:r>
            <a:r>
              <a:rPr lang="en-US" dirty="0" err="1"/>
              <a:t>A.i.</a:t>
            </a:r>
            <a:r>
              <a:rPr lang="en-US" dirty="0"/>
              <a:t> in action</a:t>
            </a:r>
          </a:p>
        </p:txBody>
      </p:sp>
      <p:sp>
        <p:nvSpPr>
          <p:cNvPr id="5" name="Text Placeholder 4">
            <a:extLst>
              <a:ext uri="{FF2B5EF4-FFF2-40B4-BE49-F238E27FC236}">
                <a16:creationId xmlns:a16="http://schemas.microsoft.com/office/drawing/2014/main" id="{17419A07-36F0-304D-9BD4-1D5990408F0E}"/>
              </a:ext>
            </a:extLst>
          </p:cNvPr>
          <p:cNvSpPr>
            <a:spLocks noGrp="1"/>
          </p:cNvSpPr>
          <p:nvPr>
            <p:ph type="body" idx="1"/>
          </p:nvPr>
        </p:nvSpPr>
        <p:spPr>
          <a:xfrm>
            <a:off x="390294" y="1952859"/>
            <a:ext cx="4873474" cy="679994"/>
          </a:xfrm>
        </p:spPr>
        <p:txBody>
          <a:bodyPr/>
          <a:lstStyle/>
          <a:p>
            <a:r>
              <a:rPr lang="en-US" dirty="0"/>
              <a:t>Chloe – “Chloe”</a:t>
            </a:r>
          </a:p>
        </p:txBody>
      </p:sp>
      <p:sp>
        <p:nvSpPr>
          <p:cNvPr id="7" name="Content Placeholder 6">
            <a:extLst>
              <a:ext uri="{FF2B5EF4-FFF2-40B4-BE49-F238E27FC236}">
                <a16:creationId xmlns:a16="http://schemas.microsoft.com/office/drawing/2014/main" id="{9A59CE8E-4507-2C45-8F04-BCA429A17A9B}"/>
              </a:ext>
            </a:extLst>
          </p:cNvPr>
          <p:cNvSpPr>
            <a:spLocks noGrp="1"/>
          </p:cNvSpPr>
          <p:nvPr>
            <p:ph sz="quarter" idx="13"/>
          </p:nvPr>
        </p:nvSpPr>
        <p:spPr>
          <a:xfrm>
            <a:off x="381339" y="3051012"/>
            <a:ext cx="5106027" cy="3396087"/>
          </a:xfrm>
        </p:spPr>
        <p:txBody>
          <a:bodyPr>
            <a:normAutofit fontScale="62500" lnSpcReduction="20000"/>
          </a:bodyPr>
          <a:lstStyle/>
          <a:p>
            <a:pPr marL="0" indent="0">
              <a:buNone/>
            </a:pPr>
            <a:r>
              <a:rPr lang="en-US" dirty="0"/>
              <a:t>A fresh and feminine fragrance suited to a free spirit with an utterly innate sense of chic. The scent takes the classic </a:t>
            </a:r>
            <a:r>
              <a:rPr lang="en-US" dirty="0">
                <a:highlight>
                  <a:srgbClr val="00FF00"/>
                </a:highlight>
              </a:rPr>
              <a:t>rose</a:t>
            </a:r>
            <a:r>
              <a:rPr lang="en-US" dirty="0"/>
              <a:t> and ingeniously translates it into a vibrant perfume, intimate and sensual. </a:t>
            </a:r>
          </a:p>
          <a:p>
            <a:pPr marL="0" indent="0">
              <a:buNone/>
            </a:pPr>
            <a:r>
              <a:rPr lang="en-US" dirty="0" err="1"/>
              <a:t>Chloé</a:t>
            </a:r>
            <a:r>
              <a:rPr lang="en-US" dirty="0"/>
              <a:t> </a:t>
            </a:r>
            <a:r>
              <a:rPr lang="en-US" dirty="0" err="1"/>
              <a:t>Eau</a:t>
            </a:r>
            <a:r>
              <a:rPr lang="en-US" dirty="0"/>
              <a:t> de Parfum begins with a combination of </a:t>
            </a:r>
            <a:r>
              <a:rPr lang="en-US" dirty="0">
                <a:highlight>
                  <a:srgbClr val="00FF00"/>
                </a:highlight>
              </a:rPr>
              <a:t>floral</a:t>
            </a:r>
            <a:r>
              <a:rPr lang="en-US" dirty="0"/>
              <a:t> powdery notes, hints of </a:t>
            </a:r>
            <a:r>
              <a:rPr lang="en-US" dirty="0">
                <a:highlight>
                  <a:srgbClr val="00FF00"/>
                </a:highlight>
              </a:rPr>
              <a:t>peony</a:t>
            </a:r>
            <a:r>
              <a:rPr lang="en-US" dirty="0"/>
              <a:t> and lychee and springtime </a:t>
            </a:r>
            <a:r>
              <a:rPr lang="en-US" dirty="0">
                <a:highlight>
                  <a:srgbClr val="00FF00"/>
                </a:highlight>
              </a:rPr>
              <a:t>freesia</a:t>
            </a:r>
            <a:r>
              <a:rPr lang="en-US" dirty="0"/>
              <a:t>. The airy, flirtatious head notes drift away to reveal the richer and more sensual side of the </a:t>
            </a:r>
            <a:r>
              <a:rPr lang="en-US" dirty="0">
                <a:highlight>
                  <a:srgbClr val="00FF00"/>
                </a:highlight>
              </a:rPr>
              <a:t>rose</a:t>
            </a:r>
            <a:r>
              <a:rPr lang="en-US" dirty="0"/>
              <a:t>. The distinctive character of this unique </a:t>
            </a:r>
            <a:r>
              <a:rPr lang="en-US" dirty="0">
                <a:highlight>
                  <a:srgbClr val="00FF00"/>
                </a:highlight>
              </a:rPr>
              <a:t>rose</a:t>
            </a:r>
            <a:r>
              <a:rPr lang="en-US" dirty="0"/>
              <a:t> is accompanied by </a:t>
            </a:r>
            <a:r>
              <a:rPr lang="en-US" dirty="0">
                <a:highlight>
                  <a:srgbClr val="00FF00"/>
                </a:highlight>
              </a:rPr>
              <a:t>magnolia</a:t>
            </a:r>
            <a:r>
              <a:rPr lang="en-US" dirty="0"/>
              <a:t> and </a:t>
            </a:r>
            <a:r>
              <a:rPr lang="en-US" dirty="0">
                <a:highlight>
                  <a:srgbClr val="00FF00"/>
                </a:highlight>
              </a:rPr>
              <a:t>lily of the valley</a:t>
            </a:r>
            <a:r>
              <a:rPr lang="en-US" dirty="0"/>
              <a:t>, as well as subtle intimations of warm </a:t>
            </a:r>
            <a:r>
              <a:rPr lang="en-US" dirty="0">
                <a:highlight>
                  <a:srgbClr val="00FFFF"/>
                </a:highlight>
              </a:rPr>
              <a:t>amber</a:t>
            </a:r>
            <a:r>
              <a:rPr lang="en-US" dirty="0"/>
              <a:t> and elegant </a:t>
            </a:r>
            <a:r>
              <a:rPr lang="en-US" dirty="0">
                <a:highlight>
                  <a:srgbClr val="00FFFF"/>
                </a:highlight>
              </a:rPr>
              <a:t>cedarwood</a:t>
            </a:r>
            <a:r>
              <a:rPr lang="en-US" dirty="0"/>
              <a:t>.</a:t>
            </a:r>
          </a:p>
          <a:p>
            <a:r>
              <a:rPr lang="en-US" dirty="0"/>
              <a:t>Top Notes: </a:t>
            </a:r>
            <a:r>
              <a:rPr lang="en-US" dirty="0">
                <a:highlight>
                  <a:srgbClr val="00FF00"/>
                </a:highlight>
              </a:rPr>
              <a:t>Pink Peony</a:t>
            </a:r>
            <a:r>
              <a:rPr lang="en-US" dirty="0"/>
              <a:t>, </a:t>
            </a:r>
            <a:r>
              <a:rPr lang="en-US" dirty="0">
                <a:highlight>
                  <a:srgbClr val="00FF00"/>
                </a:highlight>
              </a:rPr>
              <a:t>Freesia</a:t>
            </a:r>
            <a:r>
              <a:rPr lang="en-US" dirty="0"/>
              <a:t>, Lychee</a:t>
            </a:r>
          </a:p>
          <a:p>
            <a:r>
              <a:rPr lang="en-US" dirty="0"/>
              <a:t>Heart Notes: </a:t>
            </a:r>
            <a:r>
              <a:rPr lang="en-US" dirty="0">
                <a:highlight>
                  <a:srgbClr val="00FF00"/>
                </a:highlight>
              </a:rPr>
              <a:t>Magnolia Flower</a:t>
            </a:r>
            <a:r>
              <a:rPr lang="en-US" dirty="0"/>
              <a:t>, </a:t>
            </a:r>
            <a:r>
              <a:rPr lang="en-US" dirty="0">
                <a:highlight>
                  <a:srgbClr val="00FF00"/>
                </a:highlight>
              </a:rPr>
              <a:t>Lily of the Valley</a:t>
            </a:r>
            <a:r>
              <a:rPr lang="en-US" dirty="0"/>
              <a:t>, </a:t>
            </a:r>
            <a:r>
              <a:rPr lang="en-US" dirty="0">
                <a:highlight>
                  <a:srgbClr val="00FF00"/>
                </a:highlight>
              </a:rPr>
              <a:t>Rose</a:t>
            </a:r>
          </a:p>
          <a:p>
            <a:r>
              <a:rPr lang="en-US" dirty="0"/>
              <a:t>Dry Down: </a:t>
            </a:r>
            <a:r>
              <a:rPr lang="en-US" dirty="0">
                <a:highlight>
                  <a:srgbClr val="00FFFF"/>
                </a:highlight>
              </a:rPr>
              <a:t>Cedarwood</a:t>
            </a:r>
            <a:r>
              <a:rPr lang="en-US" dirty="0"/>
              <a:t>, </a:t>
            </a:r>
            <a:r>
              <a:rPr lang="en-US" dirty="0">
                <a:highlight>
                  <a:srgbClr val="00FFFF"/>
                </a:highlight>
              </a:rPr>
              <a:t>Amber</a:t>
            </a:r>
            <a:r>
              <a:rPr lang="en-US" dirty="0"/>
              <a:t>, Honey</a:t>
            </a:r>
          </a:p>
        </p:txBody>
      </p:sp>
      <p:sp>
        <p:nvSpPr>
          <p:cNvPr id="6" name="Text Placeholder 5">
            <a:extLst>
              <a:ext uri="{FF2B5EF4-FFF2-40B4-BE49-F238E27FC236}">
                <a16:creationId xmlns:a16="http://schemas.microsoft.com/office/drawing/2014/main" id="{84D4F227-A00C-8E4D-98A6-A3189F3E138C}"/>
              </a:ext>
            </a:extLst>
          </p:cNvPr>
          <p:cNvSpPr>
            <a:spLocks noGrp="1"/>
          </p:cNvSpPr>
          <p:nvPr>
            <p:ph type="body" sz="quarter" idx="3"/>
          </p:nvPr>
        </p:nvSpPr>
        <p:spPr>
          <a:xfrm>
            <a:off x="6928233" y="1952859"/>
            <a:ext cx="4881804" cy="679994"/>
          </a:xfrm>
        </p:spPr>
        <p:txBody>
          <a:bodyPr/>
          <a:lstStyle/>
          <a:p>
            <a:r>
              <a:rPr lang="en-US" dirty="0"/>
              <a:t>Chanel – “Chance”</a:t>
            </a:r>
          </a:p>
        </p:txBody>
      </p:sp>
      <p:sp>
        <p:nvSpPr>
          <p:cNvPr id="9" name="Notched Right Arrow 8">
            <a:extLst>
              <a:ext uri="{FF2B5EF4-FFF2-40B4-BE49-F238E27FC236}">
                <a16:creationId xmlns:a16="http://schemas.microsoft.com/office/drawing/2014/main" id="{E2C06799-6F42-BB48-9333-A99146832CA7}"/>
              </a:ext>
            </a:extLst>
          </p:cNvPr>
          <p:cNvSpPr/>
          <p:nvPr/>
        </p:nvSpPr>
        <p:spPr>
          <a:xfrm>
            <a:off x="5689439" y="3971435"/>
            <a:ext cx="813122" cy="444966"/>
          </a:xfrm>
          <a:prstGeom prst="notchedRightArrow">
            <a:avLst/>
          </a:prstGeom>
          <a:solidFill>
            <a:srgbClr val="FF00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5D32E1-C0BB-3F43-97D8-AB03254B2FE3}"/>
              </a:ext>
            </a:extLst>
          </p:cNvPr>
          <p:cNvSpPr txBox="1"/>
          <p:nvPr/>
        </p:nvSpPr>
        <p:spPr>
          <a:xfrm>
            <a:off x="6806030" y="3506489"/>
            <a:ext cx="4730296" cy="3093154"/>
          </a:xfrm>
          <a:prstGeom prst="rect">
            <a:avLst/>
          </a:prstGeom>
          <a:noFill/>
        </p:spPr>
        <p:txBody>
          <a:bodyPr wrap="square" rtlCol="0">
            <a:spAutoFit/>
          </a:bodyPr>
          <a:lstStyle/>
          <a:p>
            <a:r>
              <a:rPr lang="en-US" sz="1500" b="1" cap="all" dirty="0"/>
              <a:t>Fragrance Family:</a:t>
            </a:r>
            <a:r>
              <a:rPr lang="en-US" sz="1500" cap="all" dirty="0"/>
              <a:t> Fresh </a:t>
            </a:r>
            <a:br>
              <a:rPr lang="en-US" sz="1500" cap="all" dirty="0"/>
            </a:br>
            <a:br>
              <a:rPr lang="en-US" sz="1500" cap="all" dirty="0"/>
            </a:br>
            <a:r>
              <a:rPr lang="en-US" sz="1500" b="1" cap="all" dirty="0"/>
              <a:t>Scent Type:</a:t>
            </a:r>
            <a:r>
              <a:rPr lang="en-US" sz="1500" cap="all" dirty="0"/>
              <a:t> Fresh Fruity </a:t>
            </a:r>
            <a:r>
              <a:rPr lang="en-US" sz="1500" cap="all" dirty="0">
                <a:highlight>
                  <a:srgbClr val="00FF00"/>
                </a:highlight>
              </a:rPr>
              <a:t>Florals</a:t>
            </a:r>
            <a:r>
              <a:rPr lang="en-US" sz="1500" cap="all" dirty="0"/>
              <a:t> </a:t>
            </a:r>
            <a:br>
              <a:rPr lang="en-US" sz="1500" cap="all" dirty="0"/>
            </a:br>
            <a:br>
              <a:rPr lang="en-US" sz="1500" cap="all" dirty="0"/>
            </a:br>
            <a:r>
              <a:rPr lang="en-US" sz="1500" b="1" cap="all" dirty="0"/>
              <a:t>Key Notes:</a:t>
            </a:r>
            <a:r>
              <a:rPr lang="en-US" sz="1500" cap="all" dirty="0"/>
              <a:t> Citron, </a:t>
            </a:r>
            <a:r>
              <a:rPr lang="en-US" sz="1500" cap="all" dirty="0">
                <a:highlight>
                  <a:srgbClr val="00FF00"/>
                </a:highlight>
              </a:rPr>
              <a:t>Jasmine</a:t>
            </a:r>
            <a:r>
              <a:rPr lang="en-US" sz="1500" cap="all" dirty="0"/>
              <a:t>, </a:t>
            </a:r>
            <a:r>
              <a:rPr lang="en-US" sz="1500" cap="all" dirty="0">
                <a:highlight>
                  <a:srgbClr val="00FFFF"/>
                </a:highlight>
              </a:rPr>
              <a:t>Teakwood</a:t>
            </a:r>
            <a:r>
              <a:rPr lang="en-US" sz="1500" cap="all" dirty="0"/>
              <a:t> </a:t>
            </a:r>
            <a:br>
              <a:rPr lang="en-US" sz="1500" cap="all" dirty="0"/>
            </a:br>
            <a:br>
              <a:rPr lang="en-US" sz="1500" cap="all" dirty="0"/>
            </a:br>
            <a:r>
              <a:rPr lang="en-US" sz="1500" b="1" cap="all" dirty="0"/>
              <a:t>Fragrance Description:</a:t>
            </a:r>
            <a:br>
              <a:rPr lang="en-US" sz="1500" cap="all" dirty="0"/>
            </a:br>
            <a:r>
              <a:rPr lang="en-US" sz="1500" cap="all" dirty="0"/>
              <a:t>A fresh, sparkling </a:t>
            </a:r>
            <a:r>
              <a:rPr lang="en-US" sz="1500" cap="all" dirty="0">
                <a:highlight>
                  <a:srgbClr val="00FF00"/>
                </a:highlight>
              </a:rPr>
              <a:t>floral</a:t>
            </a:r>
            <a:r>
              <a:rPr lang="en-US" sz="1500" cap="all" dirty="0"/>
              <a:t> expression of CHANCE—a surge of energy that sweeps you into a whirlwind of happiness and fantasy.  A whirlwind of energy and vitality intertwines the zesty freshness of Citron with the softness of </a:t>
            </a:r>
            <a:r>
              <a:rPr lang="en-US" sz="1500" cap="all" dirty="0">
                <a:highlight>
                  <a:srgbClr val="00FF00"/>
                </a:highlight>
              </a:rPr>
              <a:t>Jasmine</a:t>
            </a:r>
            <a:r>
              <a:rPr lang="en-US" sz="1500" cap="all" dirty="0"/>
              <a:t> and the vibrant presence of </a:t>
            </a:r>
            <a:r>
              <a:rPr lang="en-US" sz="1500" cap="all" dirty="0">
                <a:highlight>
                  <a:srgbClr val="00FFFF"/>
                </a:highlight>
              </a:rPr>
              <a:t>Teakwood</a:t>
            </a:r>
            <a:r>
              <a:rPr lang="en-US" sz="1500" cap="all" dirty="0"/>
              <a:t>.</a:t>
            </a:r>
          </a:p>
        </p:txBody>
      </p:sp>
      <p:pic>
        <p:nvPicPr>
          <p:cNvPr id="11" name="Content Placeholder 9">
            <a:extLst>
              <a:ext uri="{FF2B5EF4-FFF2-40B4-BE49-F238E27FC236}">
                <a16:creationId xmlns:a16="http://schemas.microsoft.com/office/drawing/2014/main" id="{A57D2A62-5DC0-5E4B-A6A9-F3D2F7453442}"/>
              </a:ext>
            </a:extLst>
          </p:cNvPr>
          <p:cNvPicPr>
            <a:picLocks noChangeAspect="1"/>
          </p:cNvPicPr>
          <p:nvPr/>
        </p:nvPicPr>
        <p:blipFill>
          <a:blip r:embed="rId2"/>
          <a:stretch>
            <a:fillRect/>
          </a:stretch>
        </p:blipFill>
        <p:spPr>
          <a:xfrm>
            <a:off x="10069910" y="2214694"/>
            <a:ext cx="1731796" cy="2208493"/>
          </a:xfrm>
          <a:prstGeom prst="rect">
            <a:avLst/>
          </a:prstGeom>
        </p:spPr>
      </p:pic>
    </p:spTree>
    <p:extLst>
      <p:ext uri="{BB962C8B-B14F-4D97-AF65-F5344CB8AC3E}">
        <p14:creationId xmlns:p14="http://schemas.microsoft.com/office/powerpoint/2010/main" val="4097928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5A5A0-8DB7-2548-B8C2-52E298A8A0CA}"/>
              </a:ext>
            </a:extLst>
          </p:cNvPr>
          <p:cNvSpPr>
            <a:spLocks noGrp="1"/>
          </p:cNvSpPr>
          <p:nvPr>
            <p:ph type="title"/>
          </p:nvPr>
        </p:nvSpPr>
        <p:spPr/>
        <p:txBody>
          <a:bodyPr/>
          <a:lstStyle/>
          <a:p>
            <a:r>
              <a:rPr lang="en-US" dirty="0"/>
              <a:t>The </a:t>
            </a:r>
            <a:r>
              <a:rPr lang="en-US" dirty="0" err="1"/>
              <a:t>A.i.</a:t>
            </a:r>
            <a:r>
              <a:rPr lang="en-US" dirty="0"/>
              <a:t> in action</a:t>
            </a:r>
          </a:p>
        </p:txBody>
      </p:sp>
      <p:sp>
        <p:nvSpPr>
          <p:cNvPr id="5" name="Text Placeholder 4">
            <a:extLst>
              <a:ext uri="{FF2B5EF4-FFF2-40B4-BE49-F238E27FC236}">
                <a16:creationId xmlns:a16="http://schemas.microsoft.com/office/drawing/2014/main" id="{17419A07-36F0-304D-9BD4-1D5990408F0E}"/>
              </a:ext>
            </a:extLst>
          </p:cNvPr>
          <p:cNvSpPr>
            <a:spLocks noGrp="1"/>
          </p:cNvSpPr>
          <p:nvPr>
            <p:ph type="body" idx="1"/>
          </p:nvPr>
        </p:nvSpPr>
        <p:spPr>
          <a:xfrm>
            <a:off x="390294" y="1952859"/>
            <a:ext cx="4873474" cy="679994"/>
          </a:xfrm>
        </p:spPr>
        <p:txBody>
          <a:bodyPr/>
          <a:lstStyle/>
          <a:p>
            <a:r>
              <a:rPr lang="en-US" dirty="0"/>
              <a:t>Chloe – “Chloe”</a:t>
            </a:r>
          </a:p>
        </p:txBody>
      </p:sp>
      <p:sp>
        <p:nvSpPr>
          <p:cNvPr id="7" name="Content Placeholder 6">
            <a:extLst>
              <a:ext uri="{FF2B5EF4-FFF2-40B4-BE49-F238E27FC236}">
                <a16:creationId xmlns:a16="http://schemas.microsoft.com/office/drawing/2014/main" id="{9A59CE8E-4507-2C45-8F04-BCA429A17A9B}"/>
              </a:ext>
            </a:extLst>
          </p:cNvPr>
          <p:cNvSpPr>
            <a:spLocks noGrp="1"/>
          </p:cNvSpPr>
          <p:nvPr>
            <p:ph sz="quarter" idx="13"/>
          </p:nvPr>
        </p:nvSpPr>
        <p:spPr>
          <a:xfrm>
            <a:off x="381339" y="3051012"/>
            <a:ext cx="5106027" cy="3396087"/>
          </a:xfrm>
        </p:spPr>
        <p:txBody>
          <a:bodyPr>
            <a:normAutofit fontScale="62500" lnSpcReduction="20000"/>
          </a:bodyPr>
          <a:lstStyle/>
          <a:p>
            <a:pPr marL="0" indent="0">
              <a:buNone/>
            </a:pPr>
            <a:r>
              <a:rPr lang="en-US" dirty="0"/>
              <a:t>A fresh and feminine fragrance suited to a free spirit with an utterly innate sense of chic. The scent takes the classic </a:t>
            </a:r>
            <a:r>
              <a:rPr lang="en-US" dirty="0">
                <a:highlight>
                  <a:srgbClr val="00FF00"/>
                </a:highlight>
              </a:rPr>
              <a:t>rose</a:t>
            </a:r>
            <a:r>
              <a:rPr lang="en-US" dirty="0"/>
              <a:t> and ingeniously translates it into a vibrant perfume, intimate and sensual. </a:t>
            </a:r>
          </a:p>
          <a:p>
            <a:pPr marL="0" indent="0">
              <a:buNone/>
            </a:pPr>
            <a:r>
              <a:rPr lang="en-US" dirty="0" err="1"/>
              <a:t>Chloé</a:t>
            </a:r>
            <a:r>
              <a:rPr lang="en-US" dirty="0"/>
              <a:t> </a:t>
            </a:r>
            <a:r>
              <a:rPr lang="en-US" dirty="0" err="1"/>
              <a:t>Eau</a:t>
            </a:r>
            <a:r>
              <a:rPr lang="en-US" dirty="0"/>
              <a:t> de Parfum begins with a combination of </a:t>
            </a:r>
            <a:r>
              <a:rPr lang="en-US" dirty="0">
                <a:highlight>
                  <a:srgbClr val="00FF00"/>
                </a:highlight>
              </a:rPr>
              <a:t>floral</a:t>
            </a:r>
            <a:r>
              <a:rPr lang="en-US" dirty="0"/>
              <a:t> powdery notes, hints of </a:t>
            </a:r>
            <a:r>
              <a:rPr lang="en-US" dirty="0">
                <a:highlight>
                  <a:srgbClr val="00FF00"/>
                </a:highlight>
              </a:rPr>
              <a:t>peony</a:t>
            </a:r>
            <a:r>
              <a:rPr lang="en-US" dirty="0"/>
              <a:t> and </a:t>
            </a:r>
            <a:r>
              <a:rPr lang="en-US" dirty="0">
                <a:highlight>
                  <a:srgbClr val="FFFF00"/>
                </a:highlight>
              </a:rPr>
              <a:t>lychee</a:t>
            </a:r>
            <a:r>
              <a:rPr lang="en-US" dirty="0"/>
              <a:t> and springtime </a:t>
            </a:r>
            <a:r>
              <a:rPr lang="en-US" dirty="0">
                <a:highlight>
                  <a:srgbClr val="00FF00"/>
                </a:highlight>
              </a:rPr>
              <a:t>freesia</a:t>
            </a:r>
            <a:r>
              <a:rPr lang="en-US" dirty="0"/>
              <a:t>. The airy, flirtatious head notes drift away to reveal the richer and more sensual side of the </a:t>
            </a:r>
            <a:r>
              <a:rPr lang="en-US" dirty="0">
                <a:highlight>
                  <a:srgbClr val="00FF00"/>
                </a:highlight>
              </a:rPr>
              <a:t>rose</a:t>
            </a:r>
            <a:r>
              <a:rPr lang="en-US" dirty="0"/>
              <a:t>. The distinctive character of this unique </a:t>
            </a:r>
            <a:r>
              <a:rPr lang="en-US" dirty="0">
                <a:highlight>
                  <a:srgbClr val="00FF00"/>
                </a:highlight>
              </a:rPr>
              <a:t>rose</a:t>
            </a:r>
            <a:r>
              <a:rPr lang="en-US" dirty="0"/>
              <a:t> is accompanied by </a:t>
            </a:r>
            <a:r>
              <a:rPr lang="en-US" dirty="0">
                <a:highlight>
                  <a:srgbClr val="00FF00"/>
                </a:highlight>
              </a:rPr>
              <a:t>magnolia</a:t>
            </a:r>
            <a:r>
              <a:rPr lang="en-US" dirty="0"/>
              <a:t> and </a:t>
            </a:r>
            <a:r>
              <a:rPr lang="en-US" dirty="0">
                <a:highlight>
                  <a:srgbClr val="00FF00"/>
                </a:highlight>
              </a:rPr>
              <a:t>lily of the valley</a:t>
            </a:r>
            <a:r>
              <a:rPr lang="en-US" dirty="0"/>
              <a:t>, as well as subtle intimations of warm </a:t>
            </a:r>
            <a:r>
              <a:rPr lang="en-US" dirty="0">
                <a:highlight>
                  <a:srgbClr val="00FFFF"/>
                </a:highlight>
              </a:rPr>
              <a:t>amber</a:t>
            </a:r>
            <a:r>
              <a:rPr lang="en-US" dirty="0"/>
              <a:t> and elegant </a:t>
            </a:r>
            <a:r>
              <a:rPr lang="en-US" dirty="0">
                <a:highlight>
                  <a:srgbClr val="00FFFF"/>
                </a:highlight>
              </a:rPr>
              <a:t>cedarwood</a:t>
            </a:r>
            <a:r>
              <a:rPr lang="en-US" dirty="0"/>
              <a:t>.</a:t>
            </a:r>
          </a:p>
          <a:p>
            <a:r>
              <a:rPr lang="en-US" dirty="0"/>
              <a:t>Top Notes: </a:t>
            </a:r>
            <a:r>
              <a:rPr lang="en-US" dirty="0">
                <a:highlight>
                  <a:srgbClr val="00FF00"/>
                </a:highlight>
              </a:rPr>
              <a:t>Pink Peony</a:t>
            </a:r>
            <a:r>
              <a:rPr lang="en-US" dirty="0"/>
              <a:t>, </a:t>
            </a:r>
            <a:r>
              <a:rPr lang="en-US" dirty="0">
                <a:highlight>
                  <a:srgbClr val="00FF00"/>
                </a:highlight>
              </a:rPr>
              <a:t>Freesia</a:t>
            </a:r>
            <a:r>
              <a:rPr lang="en-US" dirty="0"/>
              <a:t>, </a:t>
            </a:r>
            <a:r>
              <a:rPr lang="en-US" dirty="0">
                <a:highlight>
                  <a:srgbClr val="FFFF00"/>
                </a:highlight>
              </a:rPr>
              <a:t>Lychee</a:t>
            </a:r>
          </a:p>
          <a:p>
            <a:r>
              <a:rPr lang="en-US" dirty="0"/>
              <a:t>Heart Notes: </a:t>
            </a:r>
            <a:r>
              <a:rPr lang="en-US" dirty="0">
                <a:highlight>
                  <a:srgbClr val="00FF00"/>
                </a:highlight>
              </a:rPr>
              <a:t>Magnolia Flower</a:t>
            </a:r>
            <a:r>
              <a:rPr lang="en-US" dirty="0"/>
              <a:t>, </a:t>
            </a:r>
            <a:r>
              <a:rPr lang="en-US" dirty="0">
                <a:highlight>
                  <a:srgbClr val="00FF00"/>
                </a:highlight>
              </a:rPr>
              <a:t>Lily of the Valley</a:t>
            </a:r>
            <a:r>
              <a:rPr lang="en-US" dirty="0"/>
              <a:t>, </a:t>
            </a:r>
            <a:r>
              <a:rPr lang="en-US" dirty="0">
                <a:highlight>
                  <a:srgbClr val="00FF00"/>
                </a:highlight>
              </a:rPr>
              <a:t>Rose</a:t>
            </a:r>
          </a:p>
          <a:p>
            <a:r>
              <a:rPr lang="en-US" dirty="0"/>
              <a:t>Dry Down: </a:t>
            </a:r>
            <a:r>
              <a:rPr lang="en-US" dirty="0">
                <a:highlight>
                  <a:srgbClr val="00FFFF"/>
                </a:highlight>
              </a:rPr>
              <a:t>Cedarwood</a:t>
            </a:r>
            <a:r>
              <a:rPr lang="en-US" dirty="0"/>
              <a:t>, </a:t>
            </a:r>
            <a:r>
              <a:rPr lang="en-US" dirty="0">
                <a:highlight>
                  <a:srgbClr val="00FFFF"/>
                </a:highlight>
              </a:rPr>
              <a:t>Amber</a:t>
            </a:r>
            <a:r>
              <a:rPr lang="en-US" dirty="0"/>
              <a:t>, Honey</a:t>
            </a:r>
          </a:p>
        </p:txBody>
      </p:sp>
      <p:sp>
        <p:nvSpPr>
          <p:cNvPr id="6" name="Text Placeholder 5">
            <a:extLst>
              <a:ext uri="{FF2B5EF4-FFF2-40B4-BE49-F238E27FC236}">
                <a16:creationId xmlns:a16="http://schemas.microsoft.com/office/drawing/2014/main" id="{84D4F227-A00C-8E4D-98A6-A3189F3E138C}"/>
              </a:ext>
            </a:extLst>
          </p:cNvPr>
          <p:cNvSpPr>
            <a:spLocks noGrp="1"/>
          </p:cNvSpPr>
          <p:nvPr>
            <p:ph type="body" sz="quarter" idx="3"/>
          </p:nvPr>
        </p:nvSpPr>
        <p:spPr>
          <a:xfrm>
            <a:off x="6928233" y="1952859"/>
            <a:ext cx="4881804" cy="679994"/>
          </a:xfrm>
        </p:spPr>
        <p:txBody>
          <a:bodyPr/>
          <a:lstStyle/>
          <a:p>
            <a:r>
              <a:rPr lang="en-US" dirty="0"/>
              <a:t>Chanel – “Chance”</a:t>
            </a:r>
          </a:p>
        </p:txBody>
      </p:sp>
      <p:sp>
        <p:nvSpPr>
          <p:cNvPr id="9" name="Notched Right Arrow 8">
            <a:extLst>
              <a:ext uri="{FF2B5EF4-FFF2-40B4-BE49-F238E27FC236}">
                <a16:creationId xmlns:a16="http://schemas.microsoft.com/office/drawing/2014/main" id="{E2C06799-6F42-BB48-9333-A99146832CA7}"/>
              </a:ext>
            </a:extLst>
          </p:cNvPr>
          <p:cNvSpPr/>
          <p:nvPr/>
        </p:nvSpPr>
        <p:spPr>
          <a:xfrm>
            <a:off x="5689439" y="3971435"/>
            <a:ext cx="813122" cy="444966"/>
          </a:xfrm>
          <a:prstGeom prst="notchedRightArrow">
            <a:avLst/>
          </a:prstGeom>
          <a:solidFill>
            <a:srgbClr val="FF00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5D32E1-C0BB-3F43-97D8-AB03254B2FE3}"/>
              </a:ext>
            </a:extLst>
          </p:cNvPr>
          <p:cNvSpPr txBox="1"/>
          <p:nvPr/>
        </p:nvSpPr>
        <p:spPr>
          <a:xfrm>
            <a:off x="6806030" y="3506489"/>
            <a:ext cx="4730296" cy="3093154"/>
          </a:xfrm>
          <a:prstGeom prst="rect">
            <a:avLst/>
          </a:prstGeom>
          <a:noFill/>
        </p:spPr>
        <p:txBody>
          <a:bodyPr wrap="square" rtlCol="0">
            <a:spAutoFit/>
          </a:bodyPr>
          <a:lstStyle/>
          <a:p>
            <a:r>
              <a:rPr lang="en-US" sz="1500" b="1" cap="all" dirty="0"/>
              <a:t>Fragrance Family:</a:t>
            </a:r>
            <a:r>
              <a:rPr lang="en-US" sz="1500" cap="all" dirty="0"/>
              <a:t> Fresh </a:t>
            </a:r>
            <a:br>
              <a:rPr lang="en-US" sz="1500" cap="all" dirty="0"/>
            </a:br>
            <a:br>
              <a:rPr lang="en-US" sz="1500" cap="all" dirty="0"/>
            </a:br>
            <a:r>
              <a:rPr lang="en-US" sz="1500" b="1" cap="all" dirty="0"/>
              <a:t>Scent Type:</a:t>
            </a:r>
            <a:r>
              <a:rPr lang="en-US" sz="1500" cap="all" dirty="0"/>
              <a:t> Fresh </a:t>
            </a:r>
            <a:r>
              <a:rPr lang="en-US" sz="1500" cap="all" dirty="0">
                <a:highlight>
                  <a:srgbClr val="FFFF00"/>
                </a:highlight>
              </a:rPr>
              <a:t>Fruity</a:t>
            </a:r>
            <a:r>
              <a:rPr lang="en-US" sz="1500" cap="all" dirty="0"/>
              <a:t> </a:t>
            </a:r>
            <a:r>
              <a:rPr lang="en-US" sz="1500" cap="all" dirty="0">
                <a:highlight>
                  <a:srgbClr val="00FF00"/>
                </a:highlight>
              </a:rPr>
              <a:t>Florals</a:t>
            </a:r>
            <a:r>
              <a:rPr lang="en-US" sz="1500" cap="all" dirty="0"/>
              <a:t> </a:t>
            </a:r>
            <a:br>
              <a:rPr lang="en-US" sz="1500" cap="all" dirty="0"/>
            </a:br>
            <a:br>
              <a:rPr lang="en-US" sz="1500" cap="all" dirty="0"/>
            </a:br>
            <a:r>
              <a:rPr lang="en-US" sz="1500" b="1" cap="all" dirty="0"/>
              <a:t>Key Notes:</a:t>
            </a:r>
            <a:r>
              <a:rPr lang="en-US" sz="1500" cap="all" dirty="0"/>
              <a:t> </a:t>
            </a:r>
            <a:r>
              <a:rPr lang="en-US" sz="1500" cap="all" dirty="0">
                <a:highlight>
                  <a:srgbClr val="FFFF00"/>
                </a:highlight>
              </a:rPr>
              <a:t>Citron</a:t>
            </a:r>
            <a:r>
              <a:rPr lang="en-US" sz="1500" cap="all" dirty="0"/>
              <a:t>, </a:t>
            </a:r>
            <a:r>
              <a:rPr lang="en-US" sz="1500" cap="all" dirty="0">
                <a:highlight>
                  <a:srgbClr val="00FF00"/>
                </a:highlight>
              </a:rPr>
              <a:t>Jasmine</a:t>
            </a:r>
            <a:r>
              <a:rPr lang="en-US" sz="1500" cap="all" dirty="0"/>
              <a:t>, </a:t>
            </a:r>
            <a:r>
              <a:rPr lang="en-US" sz="1500" cap="all" dirty="0">
                <a:highlight>
                  <a:srgbClr val="00FFFF"/>
                </a:highlight>
              </a:rPr>
              <a:t>Teakwood</a:t>
            </a:r>
            <a:r>
              <a:rPr lang="en-US" sz="1500" cap="all" dirty="0"/>
              <a:t> </a:t>
            </a:r>
            <a:br>
              <a:rPr lang="en-US" sz="1500" cap="all" dirty="0"/>
            </a:br>
            <a:br>
              <a:rPr lang="en-US" sz="1500" cap="all" dirty="0"/>
            </a:br>
            <a:r>
              <a:rPr lang="en-US" sz="1500" b="1" cap="all" dirty="0"/>
              <a:t>Fragrance Description:</a:t>
            </a:r>
            <a:br>
              <a:rPr lang="en-US" sz="1500" cap="all" dirty="0"/>
            </a:br>
            <a:r>
              <a:rPr lang="en-US" sz="1500" cap="all" dirty="0"/>
              <a:t>A fresh, sparkling </a:t>
            </a:r>
            <a:r>
              <a:rPr lang="en-US" sz="1500" cap="all" dirty="0">
                <a:highlight>
                  <a:srgbClr val="00FF00"/>
                </a:highlight>
              </a:rPr>
              <a:t>floral</a:t>
            </a:r>
            <a:r>
              <a:rPr lang="en-US" sz="1500" cap="all" dirty="0"/>
              <a:t> expression of CHANCE—a surge of energy that sweeps you into a whirlwind of happiness and fantasy.  A whirlwind of energy and vitality intertwines the </a:t>
            </a:r>
            <a:r>
              <a:rPr lang="en-US" sz="1500" cap="all" dirty="0">
                <a:highlight>
                  <a:srgbClr val="FFFF00"/>
                </a:highlight>
              </a:rPr>
              <a:t>zesty</a:t>
            </a:r>
            <a:r>
              <a:rPr lang="en-US" sz="1500" cap="all" dirty="0"/>
              <a:t> freshness of </a:t>
            </a:r>
            <a:r>
              <a:rPr lang="en-US" sz="1500" cap="all" dirty="0">
                <a:highlight>
                  <a:srgbClr val="FFFF00"/>
                </a:highlight>
              </a:rPr>
              <a:t>Citron</a:t>
            </a:r>
            <a:r>
              <a:rPr lang="en-US" sz="1500" cap="all" dirty="0"/>
              <a:t> with the softness of </a:t>
            </a:r>
            <a:r>
              <a:rPr lang="en-US" sz="1500" cap="all" dirty="0">
                <a:highlight>
                  <a:srgbClr val="00FF00"/>
                </a:highlight>
              </a:rPr>
              <a:t>Jasmine</a:t>
            </a:r>
            <a:r>
              <a:rPr lang="en-US" sz="1500" cap="all" dirty="0"/>
              <a:t> and the vibrant presence of </a:t>
            </a:r>
            <a:r>
              <a:rPr lang="en-US" sz="1500" cap="all" dirty="0">
                <a:highlight>
                  <a:srgbClr val="00FFFF"/>
                </a:highlight>
              </a:rPr>
              <a:t>Teakwood</a:t>
            </a:r>
            <a:r>
              <a:rPr lang="en-US" sz="1500" cap="all" dirty="0"/>
              <a:t>.</a:t>
            </a:r>
          </a:p>
        </p:txBody>
      </p:sp>
      <p:pic>
        <p:nvPicPr>
          <p:cNvPr id="11" name="Content Placeholder 9">
            <a:extLst>
              <a:ext uri="{FF2B5EF4-FFF2-40B4-BE49-F238E27FC236}">
                <a16:creationId xmlns:a16="http://schemas.microsoft.com/office/drawing/2014/main" id="{8971F42B-FDED-404C-9794-7864921BB988}"/>
              </a:ext>
            </a:extLst>
          </p:cNvPr>
          <p:cNvPicPr>
            <a:picLocks noChangeAspect="1"/>
          </p:cNvPicPr>
          <p:nvPr/>
        </p:nvPicPr>
        <p:blipFill>
          <a:blip r:embed="rId2"/>
          <a:stretch>
            <a:fillRect/>
          </a:stretch>
        </p:blipFill>
        <p:spPr>
          <a:xfrm>
            <a:off x="10069910" y="2214694"/>
            <a:ext cx="1731796" cy="2208493"/>
          </a:xfrm>
          <a:prstGeom prst="rect">
            <a:avLst/>
          </a:prstGeom>
        </p:spPr>
      </p:pic>
    </p:spTree>
    <p:extLst>
      <p:ext uri="{BB962C8B-B14F-4D97-AF65-F5344CB8AC3E}">
        <p14:creationId xmlns:p14="http://schemas.microsoft.com/office/powerpoint/2010/main" val="3030459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5A5A0-8DB7-2548-B8C2-52E298A8A0CA}"/>
              </a:ext>
            </a:extLst>
          </p:cNvPr>
          <p:cNvSpPr>
            <a:spLocks noGrp="1"/>
          </p:cNvSpPr>
          <p:nvPr>
            <p:ph type="title"/>
          </p:nvPr>
        </p:nvSpPr>
        <p:spPr/>
        <p:txBody>
          <a:bodyPr/>
          <a:lstStyle/>
          <a:p>
            <a:r>
              <a:rPr lang="en-US" dirty="0"/>
              <a:t>The </a:t>
            </a:r>
            <a:r>
              <a:rPr lang="en-US" dirty="0" err="1"/>
              <a:t>A.i.</a:t>
            </a:r>
            <a:r>
              <a:rPr lang="en-US" dirty="0"/>
              <a:t> in action</a:t>
            </a:r>
          </a:p>
        </p:txBody>
      </p:sp>
      <p:sp>
        <p:nvSpPr>
          <p:cNvPr id="5" name="Text Placeholder 4">
            <a:extLst>
              <a:ext uri="{FF2B5EF4-FFF2-40B4-BE49-F238E27FC236}">
                <a16:creationId xmlns:a16="http://schemas.microsoft.com/office/drawing/2014/main" id="{17419A07-36F0-304D-9BD4-1D5990408F0E}"/>
              </a:ext>
            </a:extLst>
          </p:cNvPr>
          <p:cNvSpPr>
            <a:spLocks noGrp="1"/>
          </p:cNvSpPr>
          <p:nvPr>
            <p:ph type="body" idx="1"/>
          </p:nvPr>
        </p:nvSpPr>
        <p:spPr>
          <a:xfrm>
            <a:off x="390294" y="1952859"/>
            <a:ext cx="4873474" cy="679994"/>
          </a:xfrm>
        </p:spPr>
        <p:txBody>
          <a:bodyPr/>
          <a:lstStyle/>
          <a:p>
            <a:r>
              <a:rPr lang="en-US" dirty="0"/>
              <a:t>Chloe – “Chloe”</a:t>
            </a:r>
          </a:p>
        </p:txBody>
      </p:sp>
      <p:sp>
        <p:nvSpPr>
          <p:cNvPr id="7" name="Content Placeholder 6">
            <a:extLst>
              <a:ext uri="{FF2B5EF4-FFF2-40B4-BE49-F238E27FC236}">
                <a16:creationId xmlns:a16="http://schemas.microsoft.com/office/drawing/2014/main" id="{9A59CE8E-4507-2C45-8F04-BCA429A17A9B}"/>
              </a:ext>
            </a:extLst>
          </p:cNvPr>
          <p:cNvSpPr>
            <a:spLocks noGrp="1"/>
          </p:cNvSpPr>
          <p:nvPr>
            <p:ph sz="quarter" idx="13"/>
          </p:nvPr>
        </p:nvSpPr>
        <p:spPr>
          <a:xfrm>
            <a:off x="381339" y="3051012"/>
            <a:ext cx="5106027" cy="3396087"/>
          </a:xfrm>
        </p:spPr>
        <p:txBody>
          <a:bodyPr>
            <a:normAutofit fontScale="62500" lnSpcReduction="20000"/>
          </a:bodyPr>
          <a:lstStyle/>
          <a:p>
            <a:pPr marL="0" indent="0">
              <a:buNone/>
            </a:pPr>
            <a:r>
              <a:rPr lang="en-US" dirty="0"/>
              <a:t>A fresh and feminine fragrance suited to a free spirit with an utterly innate sense of chic. The scent takes the classic </a:t>
            </a:r>
            <a:r>
              <a:rPr lang="en-US" dirty="0">
                <a:highlight>
                  <a:srgbClr val="00FF00"/>
                </a:highlight>
              </a:rPr>
              <a:t>rose</a:t>
            </a:r>
            <a:r>
              <a:rPr lang="en-US" dirty="0"/>
              <a:t> and ingeniously translates it into a vibrant perfume, </a:t>
            </a:r>
            <a:r>
              <a:rPr lang="en-US" dirty="0">
                <a:highlight>
                  <a:srgbClr val="FF00E5"/>
                </a:highlight>
              </a:rPr>
              <a:t>intimate</a:t>
            </a:r>
            <a:r>
              <a:rPr lang="en-US" dirty="0"/>
              <a:t> and </a:t>
            </a:r>
            <a:r>
              <a:rPr lang="en-US" dirty="0">
                <a:highlight>
                  <a:srgbClr val="FF00E5"/>
                </a:highlight>
              </a:rPr>
              <a:t>sensual</a:t>
            </a:r>
            <a:r>
              <a:rPr lang="en-US" dirty="0"/>
              <a:t>. </a:t>
            </a:r>
          </a:p>
          <a:p>
            <a:pPr marL="0" indent="0">
              <a:buNone/>
            </a:pPr>
            <a:r>
              <a:rPr lang="en-US" dirty="0" err="1"/>
              <a:t>Chloé</a:t>
            </a:r>
            <a:r>
              <a:rPr lang="en-US" dirty="0"/>
              <a:t> </a:t>
            </a:r>
            <a:r>
              <a:rPr lang="en-US" dirty="0" err="1"/>
              <a:t>Eau</a:t>
            </a:r>
            <a:r>
              <a:rPr lang="en-US" dirty="0"/>
              <a:t> de Parfum begins with a combination of </a:t>
            </a:r>
            <a:r>
              <a:rPr lang="en-US" dirty="0">
                <a:highlight>
                  <a:srgbClr val="00FF00"/>
                </a:highlight>
              </a:rPr>
              <a:t>floral</a:t>
            </a:r>
            <a:r>
              <a:rPr lang="en-US" dirty="0"/>
              <a:t> powdery notes, hints of </a:t>
            </a:r>
            <a:r>
              <a:rPr lang="en-US" dirty="0">
                <a:highlight>
                  <a:srgbClr val="00FF00"/>
                </a:highlight>
              </a:rPr>
              <a:t>peony</a:t>
            </a:r>
            <a:r>
              <a:rPr lang="en-US" dirty="0"/>
              <a:t> and </a:t>
            </a:r>
            <a:r>
              <a:rPr lang="en-US" dirty="0">
                <a:highlight>
                  <a:srgbClr val="FFFF00"/>
                </a:highlight>
              </a:rPr>
              <a:t>lychee</a:t>
            </a:r>
            <a:r>
              <a:rPr lang="en-US" dirty="0"/>
              <a:t> and springtime </a:t>
            </a:r>
            <a:r>
              <a:rPr lang="en-US" dirty="0">
                <a:highlight>
                  <a:srgbClr val="00FF00"/>
                </a:highlight>
              </a:rPr>
              <a:t>freesia</a:t>
            </a:r>
            <a:r>
              <a:rPr lang="en-US" dirty="0"/>
              <a:t>. The airy, </a:t>
            </a:r>
            <a:r>
              <a:rPr lang="en-US" dirty="0">
                <a:highlight>
                  <a:srgbClr val="FF00FF"/>
                </a:highlight>
              </a:rPr>
              <a:t>flirtatious</a:t>
            </a:r>
            <a:r>
              <a:rPr lang="en-US" dirty="0"/>
              <a:t> head notes drift away to reveal the richer and more </a:t>
            </a:r>
            <a:r>
              <a:rPr lang="en-US" dirty="0">
                <a:highlight>
                  <a:srgbClr val="FF00E5"/>
                </a:highlight>
              </a:rPr>
              <a:t>sensual</a:t>
            </a:r>
            <a:r>
              <a:rPr lang="en-US" dirty="0"/>
              <a:t> side of the </a:t>
            </a:r>
            <a:r>
              <a:rPr lang="en-US" dirty="0">
                <a:highlight>
                  <a:srgbClr val="00FF00"/>
                </a:highlight>
              </a:rPr>
              <a:t>rose</a:t>
            </a:r>
            <a:r>
              <a:rPr lang="en-US" dirty="0"/>
              <a:t>. The distinctive character of this unique </a:t>
            </a:r>
            <a:r>
              <a:rPr lang="en-US" dirty="0">
                <a:highlight>
                  <a:srgbClr val="00FF00"/>
                </a:highlight>
              </a:rPr>
              <a:t>rose</a:t>
            </a:r>
            <a:r>
              <a:rPr lang="en-US" dirty="0"/>
              <a:t> is accompanied by </a:t>
            </a:r>
            <a:r>
              <a:rPr lang="en-US" dirty="0">
                <a:highlight>
                  <a:srgbClr val="00FF00"/>
                </a:highlight>
              </a:rPr>
              <a:t>magnolia</a:t>
            </a:r>
            <a:r>
              <a:rPr lang="en-US" dirty="0"/>
              <a:t> and </a:t>
            </a:r>
            <a:r>
              <a:rPr lang="en-US" dirty="0">
                <a:highlight>
                  <a:srgbClr val="00FF00"/>
                </a:highlight>
              </a:rPr>
              <a:t>lily of the valley</a:t>
            </a:r>
            <a:r>
              <a:rPr lang="en-US" dirty="0"/>
              <a:t>, as well as subtle intimations of warm </a:t>
            </a:r>
            <a:r>
              <a:rPr lang="en-US" dirty="0">
                <a:highlight>
                  <a:srgbClr val="00FFFF"/>
                </a:highlight>
              </a:rPr>
              <a:t>amber</a:t>
            </a:r>
            <a:r>
              <a:rPr lang="en-US" dirty="0"/>
              <a:t> and elegant </a:t>
            </a:r>
            <a:r>
              <a:rPr lang="en-US" dirty="0">
                <a:highlight>
                  <a:srgbClr val="00FFFF"/>
                </a:highlight>
              </a:rPr>
              <a:t>cedarwood</a:t>
            </a:r>
            <a:r>
              <a:rPr lang="en-US" dirty="0"/>
              <a:t>.</a:t>
            </a:r>
          </a:p>
          <a:p>
            <a:r>
              <a:rPr lang="en-US" dirty="0"/>
              <a:t>Top Notes: </a:t>
            </a:r>
            <a:r>
              <a:rPr lang="en-US" dirty="0">
                <a:highlight>
                  <a:srgbClr val="00FF00"/>
                </a:highlight>
              </a:rPr>
              <a:t>Pink Peony</a:t>
            </a:r>
            <a:r>
              <a:rPr lang="en-US" dirty="0"/>
              <a:t>, </a:t>
            </a:r>
            <a:r>
              <a:rPr lang="en-US" dirty="0">
                <a:highlight>
                  <a:srgbClr val="00FF00"/>
                </a:highlight>
              </a:rPr>
              <a:t>Freesia</a:t>
            </a:r>
            <a:r>
              <a:rPr lang="en-US" dirty="0"/>
              <a:t>, </a:t>
            </a:r>
            <a:r>
              <a:rPr lang="en-US" dirty="0">
                <a:highlight>
                  <a:srgbClr val="FFFF00"/>
                </a:highlight>
              </a:rPr>
              <a:t>Lychee</a:t>
            </a:r>
          </a:p>
          <a:p>
            <a:r>
              <a:rPr lang="en-US" dirty="0"/>
              <a:t>Heart Notes: </a:t>
            </a:r>
            <a:r>
              <a:rPr lang="en-US" dirty="0">
                <a:highlight>
                  <a:srgbClr val="00FF00"/>
                </a:highlight>
              </a:rPr>
              <a:t>Magnolia Flower</a:t>
            </a:r>
            <a:r>
              <a:rPr lang="en-US" dirty="0"/>
              <a:t>, </a:t>
            </a:r>
            <a:r>
              <a:rPr lang="en-US" dirty="0">
                <a:highlight>
                  <a:srgbClr val="00FF00"/>
                </a:highlight>
              </a:rPr>
              <a:t>Lily of the Valley</a:t>
            </a:r>
            <a:r>
              <a:rPr lang="en-US" dirty="0"/>
              <a:t>, </a:t>
            </a:r>
            <a:r>
              <a:rPr lang="en-US" dirty="0">
                <a:highlight>
                  <a:srgbClr val="00FF00"/>
                </a:highlight>
              </a:rPr>
              <a:t>Rose</a:t>
            </a:r>
          </a:p>
          <a:p>
            <a:r>
              <a:rPr lang="en-US" dirty="0"/>
              <a:t>Dry Down: </a:t>
            </a:r>
            <a:r>
              <a:rPr lang="en-US" dirty="0">
                <a:highlight>
                  <a:srgbClr val="00FFFF"/>
                </a:highlight>
              </a:rPr>
              <a:t>Cedarwood</a:t>
            </a:r>
            <a:r>
              <a:rPr lang="en-US" dirty="0"/>
              <a:t>, </a:t>
            </a:r>
            <a:r>
              <a:rPr lang="en-US" dirty="0">
                <a:highlight>
                  <a:srgbClr val="00FFFF"/>
                </a:highlight>
              </a:rPr>
              <a:t>Amber</a:t>
            </a:r>
            <a:r>
              <a:rPr lang="en-US" dirty="0"/>
              <a:t>, Honey</a:t>
            </a:r>
          </a:p>
        </p:txBody>
      </p:sp>
      <p:sp>
        <p:nvSpPr>
          <p:cNvPr id="6" name="Text Placeholder 5">
            <a:extLst>
              <a:ext uri="{FF2B5EF4-FFF2-40B4-BE49-F238E27FC236}">
                <a16:creationId xmlns:a16="http://schemas.microsoft.com/office/drawing/2014/main" id="{84D4F227-A00C-8E4D-98A6-A3189F3E138C}"/>
              </a:ext>
            </a:extLst>
          </p:cNvPr>
          <p:cNvSpPr>
            <a:spLocks noGrp="1"/>
          </p:cNvSpPr>
          <p:nvPr>
            <p:ph type="body" sz="quarter" idx="3"/>
          </p:nvPr>
        </p:nvSpPr>
        <p:spPr>
          <a:xfrm>
            <a:off x="6928233" y="1952859"/>
            <a:ext cx="4881804" cy="679994"/>
          </a:xfrm>
        </p:spPr>
        <p:txBody>
          <a:bodyPr/>
          <a:lstStyle/>
          <a:p>
            <a:r>
              <a:rPr lang="en-US" dirty="0"/>
              <a:t>Chanel – “Chance”</a:t>
            </a:r>
          </a:p>
        </p:txBody>
      </p:sp>
      <p:sp>
        <p:nvSpPr>
          <p:cNvPr id="9" name="Notched Right Arrow 8">
            <a:extLst>
              <a:ext uri="{FF2B5EF4-FFF2-40B4-BE49-F238E27FC236}">
                <a16:creationId xmlns:a16="http://schemas.microsoft.com/office/drawing/2014/main" id="{E2C06799-6F42-BB48-9333-A99146832CA7}"/>
              </a:ext>
            </a:extLst>
          </p:cNvPr>
          <p:cNvSpPr/>
          <p:nvPr/>
        </p:nvSpPr>
        <p:spPr>
          <a:xfrm>
            <a:off x="5689439" y="3971435"/>
            <a:ext cx="813122" cy="444966"/>
          </a:xfrm>
          <a:prstGeom prst="notchedRightArrow">
            <a:avLst/>
          </a:prstGeom>
          <a:solidFill>
            <a:srgbClr val="FF00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E5D32E1-C0BB-3F43-97D8-AB03254B2FE3}"/>
              </a:ext>
            </a:extLst>
          </p:cNvPr>
          <p:cNvSpPr txBox="1"/>
          <p:nvPr/>
        </p:nvSpPr>
        <p:spPr>
          <a:xfrm>
            <a:off x="6806030" y="3506489"/>
            <a:ext cx="4730296" cy="3093154"/>
          </a:xfrm>
          <a:prstGeom prst="rect">
            <a:avLst/>
          </a:prstGeom>
          <a:noFill/>
        </p:spPr>
        <p:txBody>
          <a:bodyPr wrap="square" rtlCol="0">
            <a:spAutoFit/>
          </a:bodyPr>
          <a:lstStyle/>
          <a:p>
            <a:r>
              <a:rPr lang="en-US" sz="1500" b="1" cap="all" dirty="0"/>
              <a:t>Fragrance Family:</a:t>
            </a:r>
            <a:r>
              <a:rPr lang="en-US" sz="1500" cap="all" dirty="0"/>
              <a:t> Fresh </a:t>
            </a:r>
            <a:br>
              <a:rPr lang="en-US" sz="1500" cap="all" dirty="0"/>
            </a:br>
            <a:br>
              <a:rPr lang="en-US" sz="1500" cap="all" dirty="0"/>
            </a:br>
            <a:r>
              <a:rPr lang="en-US" sz="1500" b="1" cap="all" dirty="0"/>
              <a:t>Scent Type:</a:t>
            </a:r>
            <a:r>
              <a:rPr lang="en-US" sz="1500" cap="all" dirty="0"/>
              <a:t> Fresh </a:t>
            </a:r>
            <a:r>
              <a:rPr lang="en-US" sz="1500" cap="all" dirty="0">
                <a:highlight>
                  <a:srgbClr val="FFFF00"/>
                </a:highlight>
              </a:rPr>
              <a:t>Fruity</a:t>
            </a:r>
            <a:r>
              <a:rPr lang="en-US" sz="1500" cap="all" dirty="0"/>
              <a:t> </a:t>
            </a:r>
            <a:r>
              <a:rPr lang="en-US" sz="1500" cap="all" dirty="0">
                <a:highlight>
                  <a:srgbClr val="00FF00"/>
                </a:highlight>
              </a:rPr>
              <a:t>Florals</a:t>
            </a:r>
            <a:r>
              <a:rPr lang="en-US" sz="1500" cap="all" dirty="0"/>
              <a:t> </a:t>
            </a:r>
            <a:br>
              <a:rPr lang="en-US" sz="1500" cap="all" dirty="0"/>
            </a:br>
            <a:br>
              <a:rPr lang="en-US" sz="1500" cap="all" dirty="0"/>
            </a:br>
            <a:r>
              <a:rPr lang="en-US" sz="1500" b="1" cap="all" dirty="0"/>
              <a:t>Key Notes:</a:t>
            </a:r>
            <a:r>
              <a:rPr lang="en-US" sz="1500" cap="all" dirty="0"/>
              <a:t> </a:t>
            </a:r>
            <a:r>
              <a:rPr lang="en-US" sz="1500" cap="all" dirty="0">
                <a:highlight>
                  <a:srgbClr val="FFFF00"/>
                </a:highlight>
              </a:rPr>
              <a:t>Citron</a:t>
            </a:r>
            <a:r>
              <a:rPr lang="en-US" sz="1500" cap="all" dirty="0"/>
              <a:t>, </a:t>
            </a:r>
            <a:r>
              <a:rPr lang="en-US" sz="1500" cap="all" dirty="0">
                <a:highlight>
                  <a:srgbClr val="00FF00"/>
                </a:highlight>
              </a:rPr>
              <a:t>Jasmine</a:t>
            </a:r>
            <a:r>
              <a:rPr lang="en-US" sz="1500" cap="all" dirty="0"/>
              <a:t>, </a:t>
            </a:r>
            <a:r>
              <a:rPr lang="en-US" sz="1500" cap="all" dirty="0">
                <a:highlight>
                  <a:srgbClr val="00FFFF"/>
                </a:highlight>
              </a:rPr>
              <a:t>Teakwood</a:t>
            </a:r>
            <a:r>
              <a:rPr lang="en-US" sz="1500" cap="all" dirty="0"/>
              <a:t> </a:t>
            </a:r>
            <a:br>
              <a:rPr lang="en-US" sz="1500" cap="all" dirty="0"/>
            </a:br>
            <a:br>
              <a:rPr lang="en-US" sz="1500" cap="all" dirty="0"/>
            </a:br>
            <a:r>
              <a:rPr lang="en-US" sz="1500" b="1" cap="all" dirty="0"/>
              <a:t>Fragrance Description:</a:t>
            </a:r>
            <a:br>
              <a:rPr lang="en-US" sz="1500" cap="all" dirty="0"/>
            </a:br>
            <a:r>
              <a:rPr lang="en-US" sz="1500" cap="all" dirty="0"/>
              <a:t>A fresh, sparkling </a:t>
            </a:r>
            <a:r>
              <a:rPr lang="en-US" sz="1500" cap="all" dirty="0">
                <a:highlight>
                  <a:srgbClr val="00FF00"/>
                </a:highlight>
              </a:rPr>
              <a:t>floral</a:t>
            </a:r>
            <a:r>
              <a:rPr lang="en-US" sz="1500" cap="all" dirty="0"/>
              <a:t> expression of CHANCE—a surge of energy that sweeps you into a whirlwind of happiness and </a:t>
            </a:r>
            <a:r>
              <a:rPr lang="en-US" sz="1500" cap="all" dirty="0">
                <a:highlight>
                  <a:srgbClr val="FF00FF"/>
                </a:highlight>
              </a:rPr>
              <a:t>fantasy</a:t>
            </a:r>
            <a:r>
              <a:rPr lang="en-US" sz="1500" cap="all" dirty="0"/>
              <a:t>.  A whirlwind of energy and vitality intertwines the </a:t>
            </a:r>
            <a:r>
              <a:rPr lang="en-US" sz="1500" cap="all" dirty="0">
                <a:highlight>
                  <a:srgbClr val="FFFF00"/>
                </a:highlight>
              </a:rPr>
              <a:t>zesty</a:t>
            </a:r>
            <a:r>
              <a:rPr lang="en-US" sz="1500" cap="all" dirty="0"/>
              <a:t> freshness of </a:t>
            </a:r>
            <a:r>
              <a:rPr lang="en-US" sz="1500" cap="all" dirty="0">
                <a:highlight>
                  <a:srgbClr val="FFFF00"/>
                </a:highlight>
              </a:rPr>
              <a:t>Citron</a:t>
            </a:r>
            <a:r>
              <a:rPr lang="en-US" sz="1500" cap="all" dirty="0"/>
              <a:t> with the softness of </a:t>
            </a:r>
            <a:r>
              <a:rPr lang="en-US" sz="1500" cap="all" dirty="0">
                <a:highlight>
                  <a:srgbClr val="00FF00"/>
                </a:highlight>
              </a:rPr>
              <a:t>Jasmine</a:t>
            </a:r>
            <a:r>
              <a:rPr lang="en-US" sz="1500" cap="all" dirty="0"/>
              <a:t> and the vibrant presence of </a:t>
            </a:r>
            <a:r>
              <a:rPr lang="en-US" sz="1500" cap="all" dirty="0">
                <a:highlight>
                  <a:srgbClr val="00FFFF"/>
                </a:highlight>
              </a:rPr>
              <a:t>Teakwood</a:t>
            </a:r>
            <a:r>
              <a:rPr lang="en-US" sz="1500" cap="all" dirty="0"/>
              <a:t>.</a:t>
            </a:r>
          </a:p>
        </p:txBody>
      </p:sp>
      <p:pic>
        <p:nvPicPr>
          <p:cNvPr id="11" name="Content Placeholder 9">
            <a:extLst>
              <a:ext uri="{FF2B5EF4-FFF2-40B4-BE49-F238E27FC236}">
                <a16:creationId xmlns:a16="http://schemas.microsoft.com/office/drawing/2014/main" id="{744ADC9F-39B4-564D-BDFA-9CFB2D689BCF}"/>
              </a:ext>
            </a:extLst>
          </p:cNvPr>
          <p:cNvPicPr>
            <a:picLocks noChangeAspect="1"/>
          </p:cNvPicPr>
          <p:nvPr/>
        </p:nvPicPr>
        <p:blipFill>
          <a:blip r:embed="rId3"/>
          <a:stretch>
            <a:fillRect/>
          </a:stretch>
        </p:blipFill>
        <p:spPr>
          <a:xfrm>
            <a:off x="10069910" y="2214694"/>
            <a:ext cx="1731796" cy="2208493"/>
          </a:xfrm>
          <a:prstGeom prst="rect">
            <a:avLst/>
          </a:prstGeom>
        </p:spPr>
      </p:pic>
    </p:spTree>
    <p:extLst>
      <p:ext uri="{BB962C8B-B14F-4D97-AF65-F5344CB8AC3E}">
        <p14:creationId xmlns:p14="http://schemas.microsoft.com/office/powerpoint/2010/main" val="2925670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DEBB1F7-035A-F74E-BCF5-9C1815E93F4D}"/>
              </a:ext>
            </a:extLst>
          </p:cNvPr>
          <p:cNvSpPr>
            <a:spLocks noGrp="1"/>
          </p:cNvSpPr>
          <p:nvPr>
            <p:ph type="title"/>
          </p:nvPr>
        </p:nvSpPr>
        <p:spPr/>
        <p:txBody>
          <a:bodyPr/>
          <a:lstStyle/>
          <a:p>
            <a:r>
              <a:rPr lang="en-US" dirty="0"/>
              <a:t>Conclusion – Benefits of this A.I.</a:t>
            </a:r>
          </a:p>
        </p:txBody>
      </p:sp>
      <p:sp>
        <p:nvSpPr>
          <p:cNvPr id="8" name="Content Placeholder 7">
            <a:extLst>
              <a:ext uri="{FF2B5EF4-FFF2-40B4-BE49-F238E27FC236}">
                <a16:creationId xmlns:a16="http://schemas.microsoft.com/office/drawing/2014/main" id="{38E31F5C-5F0F-1746-8563-8455B64B1722}"/>
              </a:ext>
            </a:extLst>
          </p:cNvPr>
          <p:cNvSpPr>
            <a:spLocks noGrp="1"/>
          </p:cNvSpPr>
          <p:nvPr>
            <p:ph sz="quarter" idx="13"/>
          </p:nvPr>
        </p:nvSpPr>
        <p:spPr/>
        <p:txBody>
          <a:bodyPr/>
          <a:lstStyle/>
          <a:p>
            <a:endParaRPr lang="en-US" dirty="0"/>
          </a:p>
          <a:p>
            <a:endParaRPr lang="en-US" dirty="0"/>
          </a:p>
          <a:p>
            <a:r>
              <a:rPr lang="en-US" sz="2400" dirty="0"/>
              <a:t>Increase customer experience</a:t>
            </a:r>
          </a:p>
          <a:p>
            <a:r>
              <a:rPr lang="en-US" sz="2400" dirty="0"/>
              <a:t>Reduce </a:t>
            </a:r>
            <a:r>
              <a:rPr lang="en-US" sz="2400" dirty="0" err="1"/>
              <a:t>f.t.e.</a:t>
            </a:r>
            <a:r>
              <a:rPr lang="en-US" sz="2400" dirty="0"/>
              <a:t> (full-time employment)</a:t>
            </a:r>
          </a:p>
          <a:p>
            <a:r>
              <a:rPr lang="en-US" sz="2400" dirty="0"/>
              <a:t>Collect additional marketing data (what are customers searching for in the app)</a:t>
            </a:r>
          </a:p>
          <a:p>
            <a:endParaRPr lang="en-US" dirty="0"/>
          </a:p>
        </p:txBody>
      </p:sp>
    </p:spTree>
    <p:extLst>
      <p:ext uri="{BB962C8B-B14F-4D97-AF65-F5344CB8AC3E}">
        <p14:creationId xmlns:p14="http://schemas.microsoft.com/office/powerpoint/2010/main" val="1087707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E3164-8F1F-5445-A613-BF97805DF807}"/>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0A6D941A-6278-4F4B-A63F-7AF3A9A37B3A}"/>
              </a:ext>
            </a:extLst>
          </p:cNvPr>
          <p:cNvSpPr>
            <a:spLocks noGrp="1"/>
          </p:cNvSpPr>
          <p:nvPr>
            <p:ph sz="quarter" idx="13"/>
          </p:nvPr>
        </p:nvSpPr>
        <p:spPr/>
        <p:txBody>
          <a:bodyPr>
            <a:normAutofit/>
          </a:bodyPr>
          <a:lstStyle/>
          <a:p>
            <a:pPr marL="0" indent="0">
              <a:buNone/>
            </a:pPr>
            <a:r>
              <a:rPr lang="en-US" u="sng" dirty="0"/>
              <a:t>Name &amp; contact Information</a:t>
            </a:r>
            <a:r>
              <a:rPr lang="en-US" dirty="0"/>
              <a:t>:</a:t>
            </a:r>
          </a:p>
          <a:p>
            <a:pPr marL="0" indent="0">
              <a:buNone/>
            </a:pPr>
            <a:endParaRPr lang="en-US" dirty="0"/>
          </a:p>
          <a:p>
            <a:pPr marL="457200" lvl="1" indent="0">
              <a:buNone/>
            </a:pPr>
            <a:r>
              <a:rPr lang="en-US" sz="2400" dirty="0"/>
              <a:t>D. Alex Lou  (Data Scientist)</a:t>
            </a:r>
          </a:p>
          <a:p>
            <a:pPr marL="457200" lvl="1" indent="0">
              <a:buNone/>
            </a:pPr>
            <a:r>
              <a:rPr lang="en-US" sz="2400" dirty="0"/>
              <a:t>d.alexlou17@gmail.com</a:t>
            </a:r>
          </a:p>
          <a:p>
            <a:pPr marL="457200" lvl="1" indent="0">
              <a:buNone/>
            </a:pPr>
            <a:r>
              <a:rPr lang="en-US" sz="2400" dirty="0" err="1"/>
              <a:t>linkedin.com</a:t>
            </a:r>
            <a:r>
              <a:rPr lang="en-US" sz="2400" dirty="0"/>
              <a:t>/in/</a:t>
            </a:r>
            <a:r>
              <a:rPr lang="en-US" sz="2400" dirty="0" err="1"/>
              <a:t>david</a:t>
            </a:r>
            <a:r>
              <a:rPr lang="en-US" sz="2400" dirty="0"/>
              <a:t>-alexander-</a:t>
            </a:r>
            <a:r>
              <a:rPr lang="en-US" sz="2400" dirty="0" err="1"/>
              <a:t>lou</a:t>
            </a:r>
            <a:endParaRPr lang="en-US" sz="2400" dirty="0"/>
          </a:p>
          <a:p>
            <a:pPr marL="457200" lvl="1" indent="0">
              <a:buNone/>
            </a:pPr>
            <a:r>
              <a:rPr lang="en-US" sz="2400" dirty="0" err="1"/>
              <a:t>Github.com</a:t>
            </a:r>
            <a:r>
              <a:rPr lang="en-US" sz="2400" dirty="0"/>
              <a:t>/alou127</a:t>
            </a:r>
          </a:p>
          <a:p>
            <a:pPr marL="457200" lvl="1" indent="0">
              <a:buNone/>
            </a:pPr>
            <a:endParaRPr lang="en-US" sz="26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698374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4B3F-4724-5A4B-8C40-F4DED25BC7CA}"/>
              </a:ext>
            </a:extLst>
          </p:cNvPr>
          <p:cNvSpPr>
            <a:spLocks noGrp="1"/>
          </p:cNvSpPr>
          <p:nvPr>
            <p:ph type="title"/>
          </p:nvPr>
        </p:nvSpPr>
        <p:spPr/>
        <p:txBody>
          <a:bodyPr/>
          <a:lstStyle/>
          <a:p>
            <a:r>
              <a:rPr lang="en-US" dirty="0"/>
              <a:t>How do you currently pick out a new fragrance?</a:t>
            </a:r>
          </a:p>
        </p:txBody>
      </p:sp>
      <p:sp>
        <p:nvSpPr>
          <p:cNvPr id="9" name="Content Placeholder 8">
            <a:extLst>
              <a:ext uri="{FF2B5EF4-FFF2-40B4-BE49-F238E27FC236}">
                <a16:creationId xmlns:a16="http://schemas.microsoft.com/office/drawing/2014/main" id="{E98F2445-981A-DF42-8D09-052D88EF79BB}"/>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3695399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A5DB9-366F-5740-847C-798F302FDB49}"/>
              </a:ext>
            </a:extLst>
          </p:cNvPr>
          <p:cNvSpPr>
            <a:spLocks noGrp="1"/>
          </p:cNvSpPr>
          <p:nvPr>
            <p:ph type="title"/>
          </p:nvPr>
        </p:nvSpPr>
        <p:spPr/>
        <p:txBody>
          <a:bodyPr/>
          <a:lstStyle/>
          <a:p>
            <a:pPr algn="l"/>
            <a:r>
              <a:rPr lang="en-US" dirty="0"/>
              <a:t>Appendix:</a:t>
            </a:r>
          </a:p>
        </p:txBody>
      </p:sp>
      <p:sp>
        <p:nvSpPr>
          <p:cNvPr id="6" name="Content Placeholder 5">
            <a:extLst>
              <a:ext uri="{FF2B5EF4-FFF2-40B4-BE49-F238E27FC236}">
                <a16:creationId xmlns:a16="http://schemas.microsoft.com/office/drawing/2014/main" id="{DF7B53AA-27EC-F948-9098-AC5AEFCAF0A0}"/>
              </a:ext>
            </a:extLst>
          </p:cNvPr>
          <p:cNvSpPr>
            <a:spLocks noGrp="1"/>
          </p:cNvSpPr>
          <p:nvPr>
            <p:ph sz="quarter" idx="13"/>
          </p:nvPr>
        </p:nvSpPr>
        <p:spPr/>
        <p:txBody>
          <a:bodyPr/>
          <a:lstStyle/>
          <a:p>
            <a:pPr marL="0" indent="0">
              <a:buNone/>
            </a:pPr>
            <a:r>
              <a:rPr lang="en-US" sz="3200" u="sng" dirty="0"/>
              <a:t>Data</a:t>
            </a:r>
          </a:p>
          <a:p>
            <a:pPr lvl="1"/>
            <a:r>
              <a:rPr lang="en-US" sz="2400" dirty="0"/>
              <a:t>1,150 different perfumes</a:t>
            </a:r>
          </a:p>
          <a:p>
            <a:pPr lvl="1"/>
            <a:r>
              <a:rPr lang="en-US" sz="2400" dirty="0"/>
              <a:t>descriptions, prices, designer, fragrance name</a:t>
            </a:r>
          </a:p>
          <a:p>
            <a:pPr lvl="1"/>
            <a:r>
              <a:rPr lang="en-US" sz="2400" dirty="0"/>
              <a:t>All scraped from Macy’s Website</a:t>
            </a:r>
          </a:p>
        </p:txBody>
      </p:sp>
    </p:spTree>
    <p:extLst>
      <p:ext uri="{BB962C8B-B14F-4D97-AF65-F5344CB8AC3E}">
        <p14:creationId xmlns:p14="http://schemas.microsoft.com/office/powerpoint/2010/main" val="2715873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1FE1D-D172-A147-BCFB-949C10FA40F9}"/>
              </a:ext>
            </a:extLst>
          </p:cNvPr>
          <p:cNvSpPr>
            <a:spLocks noGrp="1"/>
          </p:cNvSpPr>
          <p:nvPr>
            <p:ph type="title"/>
          </p:nvPr>
        </p:nvSpPr>
        <p:spPr/>
        <p:txBody>
          <a:bodyPr/>
          <a:lstStyle/>
          <a:p>
            <a:pPr algn="l"/>
            <a:r>
              <a:rPr lang="en-US" dirty="0"/>
              <a:t>Appendix:</a:t>
            </a:r>
          </a:p>
        </p:txBody>
      </p:sp>
      <p:sp>
        <p:nvSpPr>
          <p:cNvPr id="3" name="Content Placeholder 2">
            <a:extLst>
              <a:ext uri="{FF2B5EF4-FFF2-40B4-BE49-F238E27FC236}">
                <a16:creationId xmlns:a16="http://schemas.microsoft.com/office/drawing/2014/main" id="{F51A6176-8E1E-7543-9445-94EAE657AE61}"/>
              </a:ext>
            </a:extLst>
          </p:cNvPr>
          <p:cNvSpPr>
            <a:spLocks noGrp="1"/>
          </p:cNvSpPr>
          <p:nvPr>
            <p:ph sz="quarter" idx="13"/>
          </p:nvPr>
        </p:nvSpPr>
        <p:spPr/>
        <p:txBody>
          <a:bodyPr/>
          <a:lstStyle/>
          <a:p>
            <a:pPr marL="0" indent="0">
              <a:buNone/>
            </a:pPr>
            <a:r>
              <a:rPr lang="en-US" sz="2800" u="sng" dirty="0"/>
              <a:t>NLP Algorithm/pipeline</a:t>
            </a:r>
            <a:r>
              <a:rPr lang="en-US" sz="2800" dirty="0"/>
              <a:t>:</a:t>
            </a:r>
          </a:p>
          <a:p>
            <a:r>
              <a:rPr lang="en-US" dirty="0"/>
              <a:t>Cleans/tokenizes all the individual word in the corpus (body of descriptions)</a:t>
            </a:r>
          </a:p>
          <a:p>
            <a:r>
              <a:rPr lang="en-US" dirty="0"/>
              <a:t>One hot encodes each perfume (row) into 3,300 dimensional space</a:t>
            </a:r>
          </a:p>
          <a:p>
            <a:r>
              <a:rPr lang="en-US" dirty="0"/>
              <a:t>Non-negative matrix factorization ➤ 35 Dimensions</a:t>
            </a:r>
          </a:p>
          <a:p>
            <a:r>
              <a:rPr lang="en-US" dirty="0"/>
              <a:t>Cosine similarity to compare descriptions of perfumes</a:t>
            </a:r>
          </a:p>
          <a:p>
            <a:pPr marL="0" indent="0">
              <a:buNone/>
            </a:pPr>
            <a:endParaRPr lang="en-US" dirty="0"/>
          </a:p>
          <a:p>
            <a:endParaRPr lang="en-US" dirty="0"/>
          </a:p>
        </p:txBody>
      </p:sp>
    </p:spTree>
    <p:extLst>
      <p:ext uri="{BB962C8B-B14F-4D97-AF65-F5344CB8AC3E}">
        <p14:creationId xmlns:p14="http://schemas.microsoft.com/office/powerpoint/2010/main" val="2387458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3595-3E00-6843-9551-A1A337D7C283}"/>
              </a:ext>
            </a:extLst>
          </p:cNvPr>
          <p:cNvSpPr>
            <a:spLocks noGrp="1"/>
          </p:cNvSpPr>
          <p:nvPr>
            <p:ph type="title"/>
          </p:nvPr>
        </p:nvSpPr>
        <p:spPr/>
        <p:txBody>
          <a:bodyPr/>
          <a:lstStyle/>
          <a:p>
            <a:pPr algn="l"/>
            <a:r>
              <a:rPr lang="en-US" dirty="0"/>
              <a:t>Appendix:</a:t>
            </a:r>
          </a:p>
        </p:txBody>
      </p:sp>
      <p:pic>
        <p:nvPicPr>
          <p:cNvPr id="4" name="Content Placeholder 3">
            <a:extLst>
              <a:ext uri="{FF2B5EF4-FFF2-40B4-BE49-F238E27FC236}">
                <a16:creationId xmlns:a16="http://schemas.microsoft.com/office/drawing/2014/main" id="{CC7CEF84-B807-314A-B363-BB490EE741CF}"/>
              </a:ext>
            </a:extLst>
          </p:cNvPr>
          <p:cNvPicPr>
            <a:picLocks noGrp="1" noChangeAspect="1"/>
          </p:cNvPicPr>
          <p:nvPr>
            <p:ph sz="quarter" idx="13"/>
          </p:nvPr>
        </p:nvPicPr>
        <p:blipFill>
          <a:blip r:embed="rId2"/>
          <a:stretch>
            <a:fillRect/>
          </a:stretch>
        </p:blipFill>
        <p:spPr>
          <a:xfrm>
            <a:off x="3810000" y="1709550"/>
            <a:ext cx="4572000" cy="4697731"/>
          </a:xfrm>
          <a:prstGeom prst="rect">
            <a:avLst/>
          </a:prstGeom>
        </p:spPr>
      </p:pic>
    </p:spTree>
    <p:extLst>
      <p:ext uri="{BB962C8B-B14F-4D97-AF65-F5344CB8AC3E}">
        <p14:creationId xmlns:p14="http://schemas.microsoft.com/office/powerpoint/2010/main" val="3987349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570E2-4DCF-E648-AA7B-15EE60CA3959}"/>
              </a:ext>
            </a:extLst>
          </p:cNvPr>
          <p:cNvSpPr>
            <a:spLocks noGrp="1"/>
          </p:cNvSpPr>
          <p:nvPr>
            <p:ph type="title"/>
          </p:nvPr>
        </p:nvSpPr>
        <p:spPr/>
        <p:txBody>
          <a:bodyPr/>
          <a:lstStyle/>
          <a:p>
            <a:pPr algn="l"/>
            <a:r>
              <a:rPr lang="en-US" dirty="0"/>
              <a:t>Appendix:</a:t>
            </a:r>
          </a:p>
        </p:txBody>
      </p:sp>
      <p:pic>
        <p:nvPicPr>
          <p:cNvPr id="4" name="Content Placeholder 3">
            <a:extLst>
              <a:ext uri="{FF2B5EF4-FFF2-40B4-BE49-F238E27FC236}">
                <a16:creationId xmlns:a16="http://schemas.microsoft.com/office/drawing/2014/main" id="{F760170B-B402-9E4E-8811-3A0F6D48404B}"/>
              </a:ext>
            </a:extLst>
          </p:cNvPr>
          <p:cNvPicPr>
            <a:picLocks noGrp="1" noChangeAspect="1"/>
          </p:cNvPicPr>
          <p:nvPr>
            <p:ph sz="quarter" idx="13"/>
          </p:nvPr>
        </p:nvPicPr>
        <p:blipFill>
          <a:blip r:embed="rId2"/>
          <a:stretch>
            <a:fillRect/>
          </a:stretch>
        </p:blipFill>
        <p:spPr>
          <a:xfrm>
            <a:off x="914400" y="2679483"/>
            <a:ext cx="10363200" cy="2799196"/>
          </a:xfrm>
          <a:prstGeom prst="rect">
            <a:avLst/>
          </a:prstGeom>
        </p:spPr>
      </p:pic>
    </p:spTree>
    <p:extLst>
      <p:ext uri="{BB962C8B-B14F-4D97-AF65-F5344CB8AC3E}">
        <p14:creationId xmlns:p14="http://schemas.microsoft.com/office/powerpoint/2010/main" val="1921397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4B3F-4724-5A4B-8C40-F4DED25BC7CA}"/>
              </a:ext>
            </a:extLst>
          </p:cNvPr>
          <p:cNvSpPr>
            <a:spLocks noGrp="1"/>
          </p:cNvSpPr>
          <p:nvPr>
            <p:ph type="title"/>
          </p:nvPr>
        </p:nvSpPr>
        <p:spPr/>
        <p:txBody>
          <a:bodyPr/>
          <a:lstStyle/>
          <a:p>
            <a:r>
              <a:rPr lang="en-US" dirty="0"/>
              <a:t>How do you currently pick out a new fragrance?</a:t>
            </a:r>
          </a:p>
        </p:txBody>
      </p:sp>
      <p:pic>
        <p:nvPicPr>
          <p:cNvPr id="6" name="Content Placeholder 5">
            <a:extLst>
              <a:ext uri="{FF2B5EF4-FFF2-40B4-BE49-F238E27FC236}">
                <a16:creationId xmlns:a16="http://schemas.microsoft.com/office/drawing/2014/main" id="{3BB7B244-9E20-7B4E-B243-AF5528674C26}"/>
              </a:ext>
            </a:extLst>
          </p:cNvPr>
          <p:cNvPicPr>
            <a:picLocks noGrp="1" noChangeAspect="1"/>
          </p:cNvPicPr>
          <p:nvPr>
            <p:ph sz="quarter" idx="13"/>
          </p:nvPr>
        </p:nvPicPr>
        <p:blipFill>
          <a:blip r:embed="rId3"/>
          <a:stretch>
            <a:fillRect/>
          </a:stretch>
        </p:blipFill>
        <p:spPr>
          <a:xfrm>
            <a:off x="3184967" y="2214694"/>
            <a:ext cx="5822066" cy="4366550"/>
          </a:xfrm>
          <a:prstGeom prst="rect">
            <a:avLst/>
          </a:prstGeom>
        </p:spPr>
      </p:pic>
    </p:spTree>
    <p:extLst>
      <p:ext uri="{BB962C8B-B14F-4D97-AF65-F5344CB8AC3E}">
        <p14:creationId xmlns:p14="http://schemas.microsoft.com/office/powerpoint/2010/main" val="4122450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4B3F-4724-5A4B-8C40-F4DED25BC7CA}"/>
              </a:ext>
            </a:extLst>
          </p:cNvPr>
          <p:cNvSpPr>
            <a:spLocks noGrp="1"/>
          </p:cNvSpPr>
          <p:nvPr>
            <p:ph type="title"/>
          </p:nvPr>
        </p:nvSpPr>
        <p:spPr/>
        <p:txBody>
          <a:bodyPr/>
          <a:lstStyle/>
          <a:p>
            <a:r>
              <a:rPr lang="en-US" dirty="0"/>
              <a:t>How do you currently pick out a new fragrance?</a:t>
            </a:r>
          </a:p>
        </p:txBody>
      </p:sp>
      <p:pic>
        <p:nvPicPr>
          <p:cNvPr id="6" name="Content Placeholder 5">
            <a:extLst>
              <a:ext uri="{FF2B5EF4-FFF2-40B4-BE49-F238E27FC236}">
                <a16:creationId xmlns:a16="http://schemas.microsoft.com/office/drawing/2014/main" id="{3BB7B244-9E20-7B4E-B243-AF5528674C26}"/>
              </a:ext>
            </a:extLst>
          </p:cNvPr>
          <p:cNvPicPr>
            <a:picLocks noGrp="1" noChangeAspect="1"/>
          </p:cNvPicPr>
          <p:nvPr>
            <p:ph sz="quarter" idx="13"/>
          </p:nvPr>
        </p:nvPicPr>
        <p:blipFill>
          <a:blip r:embed="rId3"/>
          <a:stretch>
            <a:fillRect/>
          </a:stretch>
        </p:blipFill>
        <p:spPr>
          <a:xfrm>
            <a:off x="3184967" y="2214694"/>
            <a:ext cx="5822066" cy="4366550"/>
          </a:xfrm>
          <a:prstGeom prst="rect">
            <a:avLst/>
          </a:prstGeom>
        </p:spPr>
      </p:pic>
      <p:sp>
        <p:nvSpPr>
          <p:cNvPr id="4" name="Oval 3">
            <a:extLst>
              <a:ext uri="{FF2B5EF4-FFF2-40B4-BE49-F238E27FC236}">
                <a16:creationId xmlns:a16="http://schemas.microsoft.com/office/drawing/2014/main" id="{0D2D13B7-8FEF-5D4C-823D-AA3A554D04A7}"/>
              </a:ext>
            </a:extLst>
          </p:cNvPr>
          <p:cNvSpPr/>
          <p:nvPr/>
        </p:nvSpPr>
        <p:spPr>
          <a:xfrm>
            <a:off x="6574420" y="4664598"/>
            <a:ext cx="428263" cy="601884"/>
          </a:xfrm>
          <a:prstGeom prst="ellipse">
            <a:avLst/>
          </a:prstGeom>
          <a:noFill/>
          <a:ln w="38100">
            <a:solidFill>
              <a:srgbClr val="FF00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59963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4B3F-4724-5A4B-8C40-F4DED25BC7CA}"/>
              </a:ext>
            </a:extLst>
          </p:cNvPr>
          <p:cNvSpPr>
            <a:spLocks noGrp="1"/>
          </p:cNvSpPr>
          <p:nvPr>
            <p:ph type="title"/>
          </p:nvPr>
        </p:nvSpPr>
        <p:spPr/>
        <p:txBody>
          <a:bodyPr/>
          <a:lstStyle/>
          <a:p>
            <a:r>
              <a:rPr lang="en-US" dirty="0"/>
              <a:t>How do you currently pick out a new fragrance?</a:t>
            </a:r>
          </a:p>
        </p:txBody>
      </p:sp>
      <p:pic>
        <p:nvPicPr>
          <p:cNvPr id="6" name="Content Placeholder 5">
            <a:extLst>
              <a:ext uri="{FF2B5EF4-FFF2-40B4-BE49-F238E27FC236}">
                <a16:creationId xmlns:a16="http://schemas.microsoft.com/office/drawing/2014/main" id="{3BB7B244-9E20-7B4E-B243-AF5528674C26}"/>
              </a:ext>
            </a:extLst>
          </p:cNvPr>
          <p:cNvPicPr>
            <a:picLocks noGrp="1" noChangeAspect="1"/>
          </p:cNvPicPr>
          <p:nvPr>
            <p:ph sz="quarter" idx="13"/>
          </p:nvPr>
        </p:nvPicPr>
        <p:blipFill>
          <a:blip r:embed="rId3"/>
          <a:stretch>
            <a:fillRect/>
          </a:stretch>
        </p:blipFill>
        <p:spPr>
          <a:xfrm>
            <a:off x="3184967" y="2214694"/>
            <a:ext cx="5822066" cy="4366550"/>
          </a:xfrm>
          <a:prstGeom prst="rect">
            <a:avLst/>
          </a:prstGeom>
        </p:spPr>
      </p:pic>
      <p:sp>
        <p:nvSpPr>
          <p:cNvPr id="4" name="Oval 3">
            <a:extLst>
              <a:ext uri="{FF2B5EF4-FFF2-40B4-BE49-F238E27FC236}">
                <a16:creationId xmlns:a16="http://schemas.microsoft.com/office/drawing/2014/main" id="{50E715FA-92C7-6D44-8D78-C0BE25A9E002}"/>
              </a:ext>
            </a:extLst>
          </p:cNvPr>
          <p:cNvSpPr/>
          <p:nvPr/>
        </p:nvSpPr>
        <p:spPr>
          <a:xfrm>
            <a:off x="6574420" y="4664598"/>
            <a:ext cx="428263" cy="601884"/>
          </a:xfrm>
          <a:prstGeom prst="ellipse">
            <a:avLst/>
          </a:prstGeom>
          <a:noFill/>
          <a:ln w="38100">
            <a:solidFill>
              <a:srgbClr val="FF00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5" name="Oval 4">
            <a:extLst>
              <a:ext uri="{FF2B5EF4-FFF2-40B4-BE49-F238E27FC236}">
                <a16:creationId xmlns:a16="http://schemas.microsoft.com/office/drawing/2014/main" id="{205F8098-C5C9-FD46-B348-CCE22D946696}"/>
              </a:ext>
            </a:extLst>
          </p:cNvPr>
          <p:cNvSpPr/>
          <p:nvPr/>
        </p:nvSpPr>
        <p:spPr>
          <a:xfrm>
            <a:off x="3810000" y="3705829"/>
            <a:ext cx="428263" cy="601884"/>
          </a:xfrm>
          <a:prstGeom prst="ellipse">
            <a:avLst/>
          </a:prstGeom>
          <a:noFill/>
          <a:ln w="38100">
            <a:solidFill>
              <a:srgbClr val="FF00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13417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4B3F-4724-5A4B-8C40-F4DED25BC7CA}"/>
              </a:ext>
            </a:extLst>
          </p:cNvPr>
          <p:cNvSpPr>
            <a:spLocks noGrp="1"/>
          </p:cNvSpPr>
          <p:nvPr>
            <p:ph type="title"/>
          </p:nvPr>
        </p:nvSpPr>
        <p:spPr/>
        <p:txBody>
          <a:bodyPr/>
          <a:lstStyle/>
          <a:p>
            <a:r>
              <a:rPr lang="en-US" dirty="0"/>
              <a:t>How do you currently pick out a new fragrance?</a:t>
            </a:r>
          </a:p>
        </p:txBody>
      </p:sp>
      <p:pic>
        <p:nvPicPr>
          <p:cNvPr id="6" name="Content Placeholder 5">
            <a:extLst>
              <a:ext uri="{FF2B5EF4-FFF2-40B4-BE49-F238E27FC236}">
                <a16:creationId xmlns:a16="http://schemas.microsoft.com/office/drawing/2014/main" id="{3BB7B244-9E20-7B4E-B243-AF5528674C26}"/>
              </a:ext>
            </a:extLst>
          </p:cNvPr>
          <p:cNvPicPr>
            <a:picLocks noGrp="1" noChangeAspect="1"/>
          </p:cNvPicPr>
          <p:nvPr>
            <p:ph sz="quarter" idx="13"/>
          </p:nvPr>
        </p:nvPicPr>
        <p:blipFill>
          <a:blip r:embed="rId3"/>
          <a:stretch>
            <a:fillRect/>
          </a:stretch>
        </p:blipFill>
        <p:spPr>
          <a:xfrm>
            <a:off x="3184967" y="2214694"/>
            <a:ext cx="5822066" cy="4366550"/>
          </a:xfrm>
          <a:prstGeom prst="rect">
            <a:avLst/>
          </a:prstGeom>
        </p:spPr>
      </p:pic>
      <p:sp>
        <p:nvSpPr>
          <p:cNvPr id="4" name="Oval 3">
            <a:extLst>
              <a:ext uri="{FF2B5EF4-FFF2-40B4-BE49-F238E27FC236}">
                <a16:creationId xmlns:a16="http://schemas.microsoft.com/office/drawing/2014/main" id="{50E715FA-92C7-6D44-8D78-C0BE25A9E002}"/>
              </a:ext>
            </a:extLst>
          </p:cNvPr>
          <p:cNvSpPr/>
          <p:nvPr/>
        </p:nvSpPr>
        <p:spPr>
          <a:xfrm>
            <a:off x="6574420" y="4664598"/>
            <a:ext cx="428263" cy="601884"/>
          </a:xfrm>
          <a:prstGeom prst="ellipse">
            <a:avLst/>
          </a:prstGeom>
          <a:noFill/>
          <a:ln w="38100">
            <a:solidFill>
              <a:srgbClr val="FF00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5" name="Oval 4">
            <a:extLst>
              <a:ext uri="{FF2B5EF4-FFF2-40B4-BE49-F238E27FC236}">
                <a16:creationId xmlns:a16="http://schemas.microsoft.com/office/drawing/2014/main" id="{205F8098-C5C9-FD46-B348-CCE22D946696}"/>
              </a:ext>
            </a:extLst>
          </p:cNvPr>
          <p:cNvSpPr/>
          <p:nvPr/>
        </p:nvSpPr>
        <p:spPr>
          <a:xfrm>
            <a:off x="3810000" y="3705829"/>
            <a:ext cx="428263" cy="601884"/>
          </a:xfrm>
          <a:prstGeom prst="ellipse">
            <a:avLst/>
          </a:prstGeom>
          <a:noFill/>
          <a:ln w="38100">
            <a:solidFill>
              <a:srgbClr val="FF00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7" name="Oval 6">
            <a:extLst>
              <a:ext uri="{FF2B5EF4-FFF2-40B4-BE49-F238E27FC236}">
                <a16:creationId xmlns:a16="http://schemas.microsoft.com/office/drawing/2014/main" id="{513E809B-E0CC-4349-B686-FBB888DEEE90}"/>
              </a:ext>
            </a:extLst>
          </p:cNvPr>
          <p:cNvSpPr/>
          <p:nvPr/>
        </p:nvSpPr>
        <p:spPr>
          <a:xfrm>
            <a:off x="7513898" y="2536820"/>
            <a:ext cx="428263" cy="601884"/>
          </a:xfrm>
          <a:prstGeom prst="ellipse">
            <a:avLst/>
          </a:prstGeom>
          <a:noFill/>
          <a:ln w="38100">
            <a:solidFill>
              <a:srgbClr val="FF00E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331158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8A22E-2E6F-B446-A62D-3186F5B3D238}"/>
              </a:ext>
            </a:extLst>
          </p:cNvPr>
          <p:cNvSpPr>
            <a:spLocks noGrp="1"/>
          </p:cNvSpPr>
          <p:nvPr>
            <p:ph type="title"/>
          </p:nvPr>
        </p:nvSpPr>
        <p:spPr/>
        <p:txBody>
          <a:bodyPr/>
          <a:lstStyle/>
          <a:p>
            <a:r>
              <a:rPr lang="en-US" dirty="0"/>
              <a:t>How do you currently pick out a new fragrance?</a:t>
            </a:r>
          </a:p>
        </p:txBody>
      </p:sp>
      <p:pic>
        <p:nvPicPr>
          <p:cNvPr id="5" name="Content Placeholder 4">
            <a:extLst>
              <a:ext uri="{FF2B5EF4-FFF2-40B4-BE49-F238E27FC236}">
                <a16:creationId xmlns:a16="http://schemas.microsoft.com/office/drawing/2014/main" id="{E66EB98A-70D7-BE48-A13F-8A911898AC81}"/>
              </a:ext>
            </a:extLst>
          </p:cNvPr>
          <p:cNvPicPr>
            <a:picLocks noGrp="1" noChangeAspect="1"/>
          </p:cNvPicPr>
          <p:nvPr>
            <p:ph sz="quarter" idx="13"/>
          </p:nvPr>
        </p:nvPicPr>
        <p:blipFill>
          <a:blip r:embed="rId3"/>
          <a:stretch>
            <a:fillRect/>
          </a:stretch>
        </p:blipFill>
        <p:spPr>
          <a:xfrm>
            <a:off x="2963391" y="2320664"/>
            <a:ext cx="6265217" cy="4172733"/>
          </a:xfrm>
          <a:prstGeom prst="rect">
            <a:avLst/>
          </a:prstGeom>
        </p:spPr>
      </p:pic>
    </p:spTree>
    <p:extLst>
      <p:ext uri="{BB962C8B-B14F-4D97-AF65-F5344CB8AC3E}">
        <p14:creationId xmlns:p14="http://schemas.microsoft.com/office/powerpoint/2010/main" val="3050562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C5EFEBA-67DB-B842-8C3A-9BC61A2E04E0}"/>
              </a:ext>
            </a:extLst>
          </p:cNvPr>
          <p:cNvSpPr>
            <a:spLocks noGrp="1"/>
          </p:cNvSpPr>
          <p:nvPr>
            <p:ph type="title"/>
          </p:nvPr>
        </p:nvSpPr>
        <p:spPr/>
        <p:txBody>
          <a:bodyPr/>
          <a:lstStyle/>
          <a:p>
            <a:r>
              <a:rPr lang="en-US" dirty="0"/>
              <a:t>How do you currently pick out a new fragrance?</a:t>
            </a:r>
          </a:p>
        </p:txBody>
      </p:sp>
      <p:pic>
        <p:nvPicPr>
          <p:cNvPr id="5" name="Online Media 4" descr="Screen Recording 2019-08-22 at 3.28.51 PM.mov">
            <a:hlinkClick r:id="" action="ppaction://media"/>
            <a:extLst>
              <a:ext uri="{FF2B5EF4-FFF2-40B4-BE49-F238E27FC236}">
                <a16:creationId xmlns:a16="http://schemas.microsoft.com/office/drawing/2014/main" id="{129273EC-8413-9B48-8B44-093D08C9A952}"/>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1860563" y="2031298"/>
            <a:ext cx="8470873" cy="4438951"/>
          </a:xfrm>
        </p:spPr>
      </p:pic>
    </p:spTree>
    <p:extLst>
      <p:ext uri="{BB962C8B-B14F-4D97-AF65-F5344CB8AC3E}">
        <p14:creationId xmlns:p14="http://schemas.microsoft.com/office/powerpoint/2010/main" val="409289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3B33C0-CD34-8143-B7B7-907ABE452AB6}"/>
              </a:ext>
            </a:extLst>
          </p:cNvPr>
          <p:cNvSpPr>
            <a:spLocks noGrp="1"/>
          </p:cNvSpPr>
          <p:nvPr>
            <p:ph type="title"/>
          </p:nvPr>
        </p:nvSpPr>
        <p:spPr/>
        <p:txBody>
          <a:bodyPr/>
          <a:lstStyle/>
          <a:p>
            <a:r>
              <a:rPr lang="en-US" dirty="0"/>
              <a:t>What would the tech look like?</a:t>
            </a:r>
          </a:p>
        </p:txBody>
      </p:sp>
      <p:sp>
        <p:nvSpPr>
          <p:cNvPr id="5" name="Content Placeholder 4">
            <a:extLst>
              <a:ext uri="{FF2B5EF4-FFF2-40B4-BE49-F238E27FC236}">
                <a16:creationId xmlns:a16="http://schemas.microsoft.com/office/drawing/2014/main" id="{3EACEDBB-7E21-494C-9503-1DEAED3EF248}"/>
              </a:ext>
            </a:extLst>
          </p:cNvPr>
          <p:cNvSpPr>
            <a:spLocks noGrp="1"/>
          </p:cNvSpPr>
          <p:nvPr>
            <p:ph sz="quarter" idx="13"/>
          </p:nvPr>
        </p:nvSpPr>
        <p:spPr>
          <a:xfrm>
            <a:off x="913774" y="2367092"/>
            <a:ext cx="5106026" cy="3628594"/>
          </a:xfrm>
        </p:spPr>
        <p:txBody>
          <a:bodyPr>
            <a:normAutofit lnSpcReduction="10000"/>
          </a:bodyPr>
          <a:lstStyle/>
          <a:p>
            <a:r>
              <a:rPr lang="en-US" dirty="0"/>
              <a:t>Simple user interface:</a:t>
            </a:r>
          </a:p>
          <a:p>
            <a:pPr lvl="1"/>
            <a:r>
              <a:rPr lang="en-US" dirty="0"/>
              <a:t>Enter current/Favorite Fragrance</a:t>
            </a:r>
          </a:p>
          <a:p>
            <a:pPr lvl="1"/>
            <a:endParaRPr lang="en-US" dirty="0"/>
          </a:p>
          <a:p>
            <a:r>
              <a:rPr lang="en-US" dirty="0"/>
              <a:t>App would suggest 3 similar fragrances:</a:t>
            </a:r>
          </a:p>
          <a:p>
            <a:pPr lvl="1"/>
            <a:r>
              <a:rPr lang="en-US" dirty="0"/>
              <a:t>From 3 different designers</a:t>
            </a:r>
          </a:p>
          <a:p>
            <a:pPr lvl="1"/>
            <a:r>
              <a:rPr lang="en-US" dirty="0"/>
              <a:t>Include prices descriptions</a:t>
            </a:r>
          </a:p>
          <a:p>
            <a:pPr lvl="1"/>
            <a:r>
              <a:rPr lang="en-US" dirty="0"/>
              <a:t>Location in the department</a:t>
            </a:r>
          </a:p>
          <a:p>
            <a:pPr lvl="1"/>
            <a:r>
              <a:rPr lang="en-US" dirty="0"/>
              <a:t>Flag a store clerk</a:t>
            </a:r>
          </a:p>
          <a:p>
            <a:pPr lvl="1"/>
            <a:endParaRPr lang="en-US" dirty="0"/>
          </a:p>
        </p:txBody>
      </p:sp>
      <p:pic>
        <p:nvPicPr>
          <p:cNvPr id="7" name="Content Placeholder 6">
            <a:extLst>
              <a:ext uri="{FF2B5EF4-FFF2-40B4-BE49-F238E27FC236}">
                <a16:creationId xmlns:a16="http://schemas.microsoft.com/office/drawing/2014/main" id="{00C62460-166C-724F-A656-7489F3BAB5F6}"/>
              </a:ext>
            </a:extLst>
          </p:cNvPr>
          <p:cNvPicPr>
            <a:picLocks noGrp="1" noChangeAspect="1"/>
          </p:cNvPicPr>
          <p:nvPr>
            <p:ph sz="quarter" idx="14"/>
          </p:nvPr>
        </p:nvPicPr>
        <p:blipFill>
          <a:blip r:embed="rId2"/>
          <a:stretch>
            <a:fillRect/>
          </a:stretch>
        </p:blipFill>
        <p:spPr>
          <a:xfrm>
            <a:off x="7012781" y="2366963"/>
            <a:ext cx="3424237" cy="3424237"/>
          </a:xfrm>
          <a:prstGeom prst="rect">
            <a:avLst/>
          </a:prstGeom>
        </p:spPr>
      </p:pic>
    </p:spTree>
    <p:extLst>
      <p:ext uri="{BB962C8B-B14F-4D97-AF65-F5344CB8AC3E}">
        <p14:creationId xmlns:p14="http://schemas.microsoft.com/office/powerpoint/2010/main" val="2847767244"/>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{F1759A19-860B-9147-BFE3-2AC6174EFD30}tf10001073</Template>
  <TotalTime>1508</TotalTime>
  <Words>1419</Words>
  <Application>Microsoft Macintosh PowerPoint</Application>
  <PresentationFormat>Widescreen</PresentationFormat>
  <Paragraphs>142</Paragraphs>
  <Slides>23</Slides>
  <Notes>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Tw Cen MT</vt:lpstr>
      <vt:lpstr>Droplet</vt:lpstr>
      <vt:lpstr>Can A.I. recommend your next favorite perfume?   An n.L.P. approach</vt:lpstr>
      <vt:lpstr>How do you currently pick out a new fragrance?</vt:lpstr>
      <vt:lpstr>How do you currently pick out a new fragrance?</vt:lpstr>
      <vt:lpstr>How do you currently pick out a new fragrance?</vt:lpstr>
      <vt:lpstr>How do you currently pick out a new fragrance?</vt:lpstr>
      <vt:lpstr>How do you currently pick out a new fragrance?</vt:lpstr>
      <vt:lpstr>How do you currently pick out a new fragrance?</vt:lpstr>
      <vt:lpstr>How do you currently pick out a new fragrance?</vt:lpstr>
      <vt:lpstr>What would the tech look like?</vt:lpstr>
      <vt:lpstr>The A.i. in action</vt:lpstr>
      <vt:lpstr>The A.I. in action</vt:lpstr>
      <vt:lpstr>The A.I. in action</vt:lpstr>
      <vt:lpstr>The A.i. in action</vt:lpstr>
      <vt:lpstr>The A.i. in action</vt:lpstr>
      <vt:lpstr>The A.i. in action</vt:lpstr>
      <vt:lpstr>The A.i. in action</vt:lpstr>
      <vt:lpstr>The A.i. in action</vt:lpstr>
      <vt:lpstr>Conclusion – Benefits of this A.I.</vt:lpstr>
      <vt:lpstr>Thank you!</vt:lpstr>
      <vt:lpstr>Appendix:</vt:lpstr>
      <vt:lpstr>Appendix:</vt:lpstr>
      <vt:lpstr>Appendix:</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d.alexlou17@gmail.com</dc:creator>
  <cp:lastModifiedBy>d.alexlou17@gmail.com</cp:lastModifiedBy>
  <cp:revision>31</cp:revision>
  <dcterms:created xsi:type="dcterms:W3CDTF">2019-08-22T20:52:11Z</dcterms:created>
  <dcterms:modified xsi:type="dcterms:W3CDTF">2019-08-23T22:00:35Z</dcterms:modified>
</cp:coreProperties>
</file>